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8" r:id="rId4"/>
    <p:sldMasterId id="2147483653" r:id="rId5"/>
  </p:sldMasterIdLst>
  <p:notesMasterIdLst>
    <p:notesMasterId r:id="rId66"/>
  </p:notesMasterIdLst>
  <p:handoutMasterIdLst>
    <p:handoutMasterId r:id="rId67"/>
  </p:handoutMasterIdLst>
  <p:sldIdLst>
    <p:sldId id="256" r:id="rId6"/>
    <p:sldId id="384" r:id="rId7"/>
    <p:sldId id="404" r:id="rId8"/>
    <p:sldId id="405" r:id="rId9"/>
    <p:sldId id="401" r:id="rId10"/>
    <p:sldId id="277" r:id="rId11"/>
    <p:sldId id="278" r:id="rId12"/>
    <p:sldId id="279" r:id="rId13"/>
    <p:sldId id="280" r:id="rId14"/>
    <p:sldId id="281" r:id="rId15"/>
    <p:sldId id="283" r:id="rId16"/>
    <p:sldId id="402" r:id="rId17"/>
    <p:sldId id="282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400" r:id="rId48"/>
    <p:sldId id="313" r:id="rId49"/>
    <p:sldId id="314" r:id="rId50"/>
    <p:sldId id="315" r:id="rId51"/>
    <p:sldId id="395" r:id="rId52"/>
    <p:sldId id="396" r:id="rId53"/>
    <p:sldId id="397" r:id="rId54"/>
    <p:sldId id="398" r:id="rId55"/>
    <p:sldId id="399" r:id="rId56"/>
    <p:sldId id="385" r:id="rId57"/>
    <p:sldId id="386" r:id="rId58"/>
    <p:sldId id="387" r:id="rId59"/>
    <p:sldId id="388" r:id="rId60"/>
    <p:sldId id="389" r:id="rId61"/>
    <p:sldId id="390" r:id="rId62"/>
    <p:sldId id="391" r:id="rId63"/>
    <p:sldId id="392" r:id="rId64"/>
    <p:sldId id="393" r:id="rId65"/>
  </p:sldIdLst>
  <p:sldSz cx="9144000" cy="6858000" type="screen4x3"/>
  <p:notesSz cx="6858000" cy="9144000"/>
  <p:defaultTextStyle>
    <a:defPPr>
      <a:defRPr lang="de-DE"/>
    </a:defPPr>
    <a:lvl1pPr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A80"/>
    <a:srgbClr val="333333"/>
    <a:srgbClr val="FF0000"/>
    <a:srgbClr val="69A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87" autoAdjust="0"/>
    <p:restoredTop sz="82392" autoAdjust="0"/>
  </p:normalViewPr>
  <p:slideViewPr>
    <p:cSldViewPr snapToGrid="0">
      <p:cViewPr varScale="1">
        <p:scale>
          <a:sx n="57" d="100"/>
          <a:sy n="57" d="100"/>
        </p:scale>
        <p:origin x="-7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39" d="100"/>
          <a:sy n="39" d="100"/>
        </p:scale>
        <p:origin x="-30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580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525463"/>
            <a:ext cx="3351213" cy="2333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41363" y="3178175"/>
            <a:ext cx="54864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9528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54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Notes to lecturer</a:t>
            </a:r>
            <a:r>
              <a:rPr lang="en-GB" dirty="0" smtClean="0"/>
              <a:t>:</a:t>
            </a:r>
            <a:r>
              <a:rPr lang="en-GB" baseline="0" dirty="0" smtClean="0"/>
              <a:t> </a:t>
            </a:r>
            <a:r>
              <a:rPr lang="en-US" dirty="0" smtClean="0">
                <a:ea typeface="ＭＳ Ｐゴシック" pitchFamily="34" charset="-128"/>
              </a:rPr>
              <a:t>On the survey day (2</a:t>
            </a:r>
            <a:r>
              <a:rPr lang="en-US" baseline="30000" dirty="0" smtClean="0">
                <a:ea typeface="ＭＳ Ｐゴシック" pitchFamily="34" charset="-128"/>
              </a:rPr>
              <a:t>nd</a:t>
            </a:r>
            <a:r>
              <a:rPr lang="en-US" dirty="0" smtClean="0">
                <a:ea typeface="ＭＳ Ｐゴシック" pitchFamily="34" charset="-128"/>
              </a:rPr>
              <a:t> Dec 2015) the culture results and </a:t>
            </a:r>
            <a:r>
              <a:rPr lang="en-US" i="1" dirty="0" smtClean="0">
                <a:ea typeface="ＭＳ Ｐゴシック" pitchFamily="34" charset="-128"/>
              </a:rPr>
              <a:t>C. </a:t>
            </a:r>
            <a:r>
              <a:rPr lang="en-US" i="1" dirty="0" err="1" smtClean="0">
                <a:ea typeface="ＭＳ Ｐゴシック" pitchFamily="34" charset="-128"/>
              </a:rPr>
              <a:t>difficile</a:t>
            </a:r>
            <a:r>
              <a:rPr lang="en-US" dirty="0" smtClean="0">
                <a:ea typeface="ＭＳ Ｐゴシック" pitchFamily="34" charset="-128"/>
              </a:rPr>
              <a:t> toxin test on a stool sample are not yet available.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Note to lecturer</a:t>
            </a:r>
            <a:r>
              <a:rPr lang="en-GB" dirty="0" smtClean="0"/>
              <a:t>:</a:t>
            </a:r>
          </a:p>
          <a:p>
            <a:r>
              <a:rPr lang="en-GB" dirty="0" smtClean="0"/>
              <a:t>1) PEG insertion</a:t>
            </a:r>
            <a:r>
              <a:rPr lang="en-GB" baseline="0" dirty="0" smtClean="0"/>
              <a:t> can be considered as surgery. According to the protocol 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urgery is defined as a procedure where an incision is made (not just a needle puncture), with breach of mucosa and/or skin (incl. laparoscopic approaches). The procedure does not necessarily have to take place in operating theatres/room, but can also take place in interventional radiology rooms, cardiac catheterisation rooms, endoscopic rooms etc.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2) Surgical site infections: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deep and organ/space surgical site infections occurring less than 90 days after implant surgery</a:t>
            </a:r>
            <a:endParaRPr lang="en-US" sz="1200" kern="1200" dirty="0" smtClean="0">
              <a:solidFill>
                <a:schemeClr val="tx1"/>
              </a:solidFill>
              <a:effectLst/>
              <a:latin typeface="Times" pitchFamily="18" charset="0"/>
              <a:ea typeface="+mn-ea"/>
              <a:cs typeface="+mn-cs"/>
            </a:endParaRP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	OR</a:t>
            </a:r>
            <a:endParaRPr lang="en-US" sz="1200" kern="1200" dirty="0" smtClean="0">
              <a:solidFill>
                <a:schemeClr val="tx1"/>
              </a:solidFill>
              <a:effectLst/>
              <a:latin typeface="Times" pitchFamily="18" charset="0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other surgical site infections occurring less than 30 days after an operation </a:t>
            </a:r>
            <a:endParaRPr lang="en-US" sz="1200" kern="1200" dirty="0" smtClean="0">
              <a:solidFill>
                <a:schemeClr val="tx1"/>
              </a:solidFill>
              <a:effectLst/>
              <a:latin typeface="Times" pitchFamily="18" charset="0"/>
              <a:ea typeface="+mn-ea"/>
              <a:cs typeface="+mn-cs"/>
            </a:endParaRP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9699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9" name="Picture 11" descr="Presentation_Template_Titl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</p:spPr>
      </p:pic>
      <p:pic>
        <p:nvPicPr>
          <p:cNvPr id="181260" name="Picture 12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AB6D-1370-48C1-9A60-F13C755B526B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5"/>
            <a:ext cx="8229600" cy="822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079500"/>
            <a:ext cx="8526463" cy="516255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AB6D-1370-48C1-9A60-F13C755B526B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4320000"/>
            <a:ext cx="7772400" cy="11030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4000">
                <a:latin typeface="Tahoma" pitchFamily="34" charset="0"/>
                <a:cs typeface="Tahoma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77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363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33" name="Picture 9" descr="Presentation_Template_Innerpage_new"/>
          <p:cNvPicPr>
            <a:picLocks noChangeAspect="1" noChangeArrowheads="1"/>
          </p:cNvPicPr>
          <p:nvPr/>
        </p:nvPicPr>
        <p:blipFill>
          <a:blip r:embed="rId5" cstate="print"/>
          <a:srcRect t="92169"/>
          <a:stretch>
            <a:fillRect/>
          </a:stretch>
        </p:blipFill>
        <p:spPr bwMode="auto">
          <a:xfrm>
            <a:off x="0" y="6320971"/>
            <a:ext cx="9144000" cy="537029"/>
          </a:xfrm>
          <a:prstGeom prst="rect">
            <a:avLst/>
          </a:prstGeom>
          <a:noFill/>
        </p:spPr>
      </p:pic>
      <p:pic>
        <p:nvPicPr>
          <p:cNvPr id="180234" name="Picture 10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8" r:id="rId3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300"/>
        </a:spcBef>
        <a:spcAft>
          <a:spcPts val="600"/>
        </a:spcAft>
        <a:buFont typeface="Wingdings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1" fontAlgn="base" hangingPunct="1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</a:defRPr>
      </a:lvl2pPr>
      <a:lvl3pPr marL="1150938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3" name="Picture 7" descr="Presentation_Template_Section_new"/>
          <p:cNvPicPr>
            <a:picLocks noChangeAspect="1" noChangeArrowheads="1"/>
          </p:cNvPicPr>
          <p:nvPr/>
        </p:nvPicPr>
        <p:blipFill>
          <a:blip r:embed="rId5" cstate="print"/>
          <a:srcRect t="46065"/>
          <a:stretch>
            <a:fillRect/>
          </a:stretch>
        </p:blipFill>
        <p:spPr bwMode="auto">
          <a:xfrm>
            <a:off x="0" y="3170238"/>
            <a:ext cx="9144000" cy="3698875"/>
          </a:xfrm>
          <a:prstGeom prst="rect">
            <a:avLst/>
          </a:prstGeom>
          <a:noFill/>
        </p:spPr>
      </p:pic>
      <p:pic>
        <p:nvPicPr>
          <p:cNvPr id="234504" name="Picture 8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324000" y="4320000"/>
            <a:ext cx="8229600" cy="1143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1" r:id="rId2"/>
    <p:sldLayoutId id="2147483682" r:id="rId3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9pPr>
    </p:titleStyle>
    <p:body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230313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383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Apresentações</a:t>
            </a:r>
            <a:r>
              <a:rPr lang="en-GB" dirty="0" smtClean="0"/>
              <a:t> 4 e 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50" y="4335418"/>
            <a:ext cx="8456613" cy="1006475"/>
          </a:xfrm>
        </p:spPr>
        <p:txBody>
          <a:bodyPr/>
          <a:lstStyle/>
          <a:p>
            <a:r>
              <a:rPr lang="en-GB" dirty="0" smtClean="0"/>
              <a:t>Estudos de caso: </a:t>
            </a:r>
          </a:p>
          <a:p>
            <a:r>
              <a:rPr lang="en-GB" dirty="0" smtClean="0"/>
              <a:t>HAI e uso de antimicrobianos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G. </a:t>
            </a:r>
            <a:r>
              <a:rPr lang="en-US" dirty="0" err="1">
                <a:ea typeface="ＭＳ Ｐゴシック" pitchFamily="34" charset="-128"/>
              </a:rPr>
              <a:t>Gertrudes</a:t>
            </a:r>
            <a:r>
              <a:rPr lang="en-US" dirty="0">
                <a:ea typeface="ＭＳ Ｐゴシック" pitchFamily="34" charset="-128"/>
              </a:rPr>
              <a:t>? </a:t>
            </a:r>
            <a:r>
              <a:rPr lang="en-US" dirty="0" smtClean="0">
                <a:ea typeface="ＭＳ Ｐゴシック" pitchFamily="34" charset="-128"/>
              </a:rPr>
              <a:t>S/N </a:t>
            </a:r>
            <a:r>
              <a:rPr lang="fr-BE" dirty="0" smtClean="0">
                <a:solidFill>
                  <a:srgbClr val="FF0000"/>
                </a:solidFill>
                <a:ea typeface="ＭＳ Ｐゴシック" pitchFamily="34" charset="-128"/>
              </a:rPr>
              <a:t>(</a:t>
            </a:r>
            <a:r>
              <a:rPr lang="en-US" dirty="0" err="1">
                <a:solidFill>
                  <a:srgbClr val="FF0000"/>
                </a:solidFill>
                <a:ea typeface="ＭＳ Ｐゴシック" pitchFamily="34" charset="-128"/>
              </a:rPr>
              <a:t>passo</a:t>
            </a:r>
            <a:r>
              <a:rPr lang="en-US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2) </a:t>
            </a:r>
            <a:endParaRPr lang="en-US" dirty="0">
              <a:solidFill>
                <a:srgbClr val="FF0000"/>
              </a:solidFill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Encontra</a:t>
            </a:r>
            <a:r>
              <a:rPr lang="fr-BE" dirty="0" smtClean="0">
                <a:ea typeface="ＭＳ Ｐゴシック" pitchFamily="34" charset="-128"/>
              </a:rPr>
              <a:t>-se </a:t>
            </a: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terapêutica</a:t>
            </a:r>
            <a:r>
              <a:rPr lang="fr-BE" dirty="0" smtClean="0">
                <a:ea typeface="ＭＳ Ｐゴシック" pitchFamily="34" charset="-128"/>
              </a:rPr>
              <a:t> para </a:t>
            </a:r>
            <a:r>
              <a:rPr lang="fr-BE" dirty="0" err="1" smtClean="0">
                <a:ea typeface="ＭＳ Ｐゴシック" pitchFamily="34" charset="-128"/>
              </a:rPr>
              <a:t>uma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infeção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no </a:t>
            </a:r>
            <a:r>
              <a:rPr lang="en-US" dirty="0" err="1">
                <a:ea typeface="ＭＳ Ｐゴシック" pitchFamily="34" charset="-128"/>
              </a:rPr>
              <a:t>dia</a:t>
            </a:r>
            <a:r>
              <a:rPr lang="en-US" dirty="0">
                <a:ea typeface="ＭＳ Ｐゴシック" pitchFamily="34" charset="-128"/>
              </a:rPr>
              <a:t> do </a:t>
            </a:r>
            <a:r>
              <a:rPr lang="en-US" dirty="0" smtClean="0">
                <a:ea typeface="ＭＳ Ｐゴシック" pitchFamily="34" charset="-128"/>
              </a:rPr>
              <a:t>PPS </a:t>
            </a:r>
            <a:r>
              <a:rPr lang="fr-BE" dirty="0" smtClean="0">
                <a:ea typeface="ＭＳ Ｐゴシック" pitchFamily="34" charset="-128"/>
              </a:rPr>
              <a:t>(</a:t>
            </a:r>
            <a:r>
              <a:rPr lang="en-US" dirty="0" err="1" smtClean="0">
                <a:ea typeface="ＭＳ Ｐゴシック" pitchFamily="34" charset="-128"/>
              </a:rPr>
              <a:t>ciprofloxacina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oral de 250mg </a:t>
            </a:r>
            <a:r>
              <a:rPr lang="en-US" dirty="0" smtClean="0">
                <a:ea typeface="ＭＳ Ｐゴシック" pitchFamily="34" charset="-128"/>
              </a:rPr>
              <a:t>2x/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)…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err="1" smtClean="0">
                <a:ea typeface="ＭＳ Ｐゴシック" pitchFamily="34" charset="-128"/>
              </a:rPr>
              <a:t>Apesar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sintomas</a:t>
            </a:r>
            <a:r>
              <a:rPr lang="en-US" dirty="0" smtClean="0">
                <a:ea typeface="ＭＳ Ｐゴシック" pitchFamily="34" charset="-128"/>
              </a:rPr>
              <a:t> no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pt-PT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pt-PT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Sinais/sintomas de infeção: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6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Estão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no dia do estudo     E       são novos ou </a:t>
            </a:r>
            <a:r>
              <a:rPr lang="pt-PT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600" baseline="30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Estiveram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nas 2 semanas (14 dias) prévias ao dia do PPS E são novos ou </a:t>
            </a:r>
            <a:r>
              <a:rPr lang="pt-PT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600" baseline="30000" dirty="0" err="1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pt-PT" sz="16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endParaRPr lang="pt-PT" sz="1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residente está (ainda) a receber tratamento antibiótico para esta infeção na data do estudo</a:t>
            </a:r>
            <a:r>
              <a:rPr lang="pt-PT" sz="1600" baseline="300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6433" y="1925468"/>
            <a:ext cx="105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sz="2000" dirty="0">
                <a:ea typeface="ＭＳ Ｐゴシック" pitchFamily="34" charset="-128"/>
                <a:sym typeface="Wingdings" pitchFamily="2" charset="2"/>
              </a:rPr>
              <a:t>SIM!</a:t>
            </a: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7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G. </a:t>
            </a:r>
            <a:r>
              <a:rPr lang="en-US" dirty="0" err="1">
                <a:ea typeface="ＭＳ Ｐゴシック" pitchFamily="34" charset="-128"/>
              </a:rPr>
              <a:t>Gertrudes</a:t>
            </a:r>
            <a:r>
              <a:rPr lang="en-US" dirty="0">
                <a:ea typeface="ＭＳ Ｐゴシック" pitchFamily="34" charset="-128"/>
              </a:rPr>
              <a:t>? </a:t>
            </a:r>
            <a:r>
              <a:rPr lang="en-US" dirty="0" smtClean="0">
                <a:ea typeface="ＭＳ Ｐゴシック" pitchFamily="34" charset="-128"/>
              </a:rPr>
              <a:t>S/N 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a typeface="ＭＳ Ｐゴシック" pitchFamily="34" charset="-128"/>
              </a:rPr>
              <a:t>passo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 4)</a:t>
            </a:r>
            <a:endParaRPr lang="en-US" dirty="0">
              <a:solidFill>
                <a:srgbClr val="FF0000"/>
              </a:solidFill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Por</a:t>
            </a:r>
            <a:r>
              <a:rPr lang="fr-BE" dirty="0" smtClean="0">
                <a:ea typeface="ＭＳ Ｐゴシック" pitchFamily="34" charset="-128"/>
              </a:rPr>
              <a:t> CADA </a:t>
            </a:r>
            <a:r>
              <a:rPr lang="fr-BE" dirty="0" err="1" smtClean="0">
                <a:ea typeface="ＭＳ Ｐゴシック" pitchFamily="34" charset="-128"/>
              </a:rPr>
              <a:t>residente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deve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ser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preenchido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um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Questionário</a:t>
            </a:r>
            <a:r>
              <a:rPr lang="fr-BE" dirty="0" smtClean="0">
                <a:ea typeface="ＭＳ Ｐゴシック" pitchFamily="34" charset="-128"/>
              </a:rPr>
              <a:t> (</a:t>
            </a:r>
            <a:r>
              <a:rPr lang="fr-BE" dirty="0" err="1" smtClean="0">
                <a:ea typeface="ＭＳ Ｐゴシック" pitchFamily="34" charset="-128"/>
              </a:rPr>
              <a:t>Questionário</a:t>
            </a:r>
            <a:r>
              <a:rPr lang="fr-BE" dirty="0" smtClean="0">
                <a:ea typeface="ＭＳ Ｐゴシック" pitchFamily="34" charset="-128"/>
              </a:rPr>
              <a:t> de </a:t>
            </a:r>
            <a:r>
              <a:rPr lang="fr-BE" dirty="0" err="1" smtClean="0">
                <a:ea typeface="ＭＳ Ｐゴシック" pitchFamily="34" charset="-128"/>
              </a:rPr>
              <a:t>Residente</a:t>
            </a:r>
            <a:r>
              <a:rPr lang="fr-BE" dirty="0" smtClean="0">
                <a:ea typeface="ＭＳ Ｐゴシック" pitchFamily="34" charset="-128"/>
              </a:rPr>
              <a:t>)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9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6433" y="1925468"/>
            <a:ext cx="105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sz="2000" dirty="0">
                <a:ea typeface="ＭＳ Ｐゴシック" pitchFamily="34" charset="-128"/>
                <a:sym typeface="Wingdings" pitchFamily="2" charset="2"/>
              </a:rPr>
              <a:t>SIM!</a:t>
            </a: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7507" y="3453196"/>
            <a:ext cx="8406493" cy="223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19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9</a:t>
            </a:r>
            <a:endParaRPr lang="en-US" dirty="0"/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433" y="755009"/>
            <a:ext cx="5720889" cy="52495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0743" y="1152764"/>
            <a:ext cx="5696841" cy="55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16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743" y="815034"/>
            <a:ext cx="5825291" cy="547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BE" dirty="0" err="1" smtClean="0">
                <a:solidFill>
                  <a:srgbClr val="FF0000"/>
                </a:solidFill>
                <a:ea typeface="ＭＳ Ｐゴシック" pitchFamily="34" charset="-128"/>
              </a:rPr>
              <a:t>Passo</a:t>
            </a:r>
            <a:r>
              <a:rPr lang="fr-BE" dirty="0" smtClean="0">
                <a:solidFill>
                  <a:srgbClr val="FF0000"/>
                </a:solidFill>
                <a:ea typeface="ＭＳ Ｐゴシック" pitchFamily="34" charset="-128"/>
              </a:rPr>
              <a:t> 3: </a:t>
            </a: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8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11679" y="923109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9246" y="1627813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3476" y="4227968"/>
            <a:ext cx="3806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5106" y="437618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3668" y="537448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2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10" y="903609"/>
            <a:ext cx="6763839" cy="503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12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57" y="1750150"/>
            <a:ext cx="698182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9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43" y="969296"/>
            <a:ext cx="7432895" cy="524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5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24" y="943665"/>
            <a:ext cx="7378574" cy="532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36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M. </a:t>
            </a:r>
            <a:r>
              <a:rPr lang="en-US" dirty="0" err="1" smtClean="0">
                <a:ea typeface="ＭＳ Ｐゴシック" pitchFamily="34" charset="-128"/>
              </a:rPr>
              <a:t>Ofélia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sexo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feminino</a:t>
            </a:r>
            <a:r>
              <a:rPr lang="en-US" dirty="0" smtClean="0">
                <a:ea typeface="ＭＳ Ｐゴシック" pitchFamily="34" charset="-128"/>
              </a:rPr>
              <a:t>, de </a:t>
            </a:r>
            <a:r>
              <a:rPr lang="en-US" dirty="0">
                <a:ea typeface="ＭＳ Ｐゴシック" pitchFamily="34" charset="-128"/>
              </a:rPr>
              <a:t>76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>
                <a:ea typeface="ＭＳ Ｐゴシック" pitchFamily="34" charset="-128"/>
              </a:rPr>
              <a:t>idade.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10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Presente </a:t>
            </a:r>
            <a:r>
              <a:rPr lang="en-US" dirty="0">
                <a:ea typeface="ＭＳ Ｐゴシック" pitchFamily="34" charset="-128"/>
              </a:rPr>
              <a:t>às 8h no dia do inquérito.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Anda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sozinha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sem assistência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admissões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hospitalares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no </a:t>
            </a:r>
            <a:r>
              <a:rPr lang="en-US" dirty="0" err="1">
                <a:ea typeface="ＭＳ Ｐゴシック" pitchFamily="34" charset="-128"/>
              </a:rPr>
              <a:t>último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ano</a:t>
            </a:r>
            <a:r>
              <a:rPr lang="en-US" dirty="0">
                <a:ea typeface="ＭＳ Ｐゴシック" pitchFamily="34" charset="-128"/>
              </a:rPr>
              <a:t>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urinário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vascular;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úlceras de </a:t>
            </a:r>
            <a:r>
              <a:rPr lang="en-US" dirty="0" err="1">
                <a:ea typeface="ＭＳ Ｐゴシック" pitchFamily="34" charset="-128"/>
              </a:rPr>
              <a:t>pressão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totalmente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orientada e continente.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medicação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no dia do inquérito.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2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Nos </a:t>
            </a:r>
            <a:r>
              <a:rPr lang="en-US" dirty="0">
                <a:ea typeface="ＭＳ Ｐゴシック" pitchFamily="34" charset="-128"/>
              </a:rPr>
              <a:t>últimos </a:t>
            </a:r>
            <a:r>
              <a:rPr lang="en-US" dirty="0" err="1">
                <a:ea typeface="ＭＳ Ｐゴシック" pitchFamily="34" charset="-128"/>
              </a:rPr>
              <a:t>três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dias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fezes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líquidas</a:t>
            </a:r>
            <a:r>
              <a:rPr lang="en-US" dirty="0" smtClean="0">
                <a:ea typeface="ＭＳ Ｐゴシック" pitchFamily="34" charset="-128"/>
              </a:rPr>
              <a:t>; com 4 </a:t>
            </a:r>
            <a:r>
              <a:rPr lang="en-US" dirty="0" err="1" smtClean="0">
                <a:ea typeface="ＭＳ Ｐゴシック" pitchFamily="34" charset="-128"/>
              </a:rPr>
              <a:t>episódios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sangue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muco</a:t>
            </a:r>
            <a:r>
              <a:rPr lang="en-US" dirty="0" smtClean="0">
                <a:ea typeface="ＭＳ Ｐゴシック" pitchFamily="34" charset="-128"/>
              </a:rPr>
              <a:t>, no </a:t>
            </a:r>
            <a:r>
              <a:rPr lang="en-US" dirty="0" err="1" smtClean="0">
                <a:ea typeface="ＭＳ Ｐゴシック" pitchFamily="34" charset="-128"/>
              </a:rPr>
              <a:t>último</a:t>
            </a:r>
            <a:r>
              <a:rPr lang="en-US" dirty="0" smtClean="0">
                <a:ea typeface="ＭＳ Ｐゴシック" pitchFamily="34" charset="-128"/>
              </a:rPr>
              <a:t> dia.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vómitos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tem antecedentes de diarreia.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Duas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semanas</a:t>
            </a:r>
            <a:r>
              <a:rPr lang="en-US" dirty="0" smtClean="0">
                <a:ea typeface="ＭＳ Ｐゴシック" pitchFamily="34" charset="-128"/>
              </a:rPr>
              <a:t> antes fez </a:t>
            </a:r>
            <a:r>
              <a:rPr lang="en-US" dirty="0" err="1" smtClean="0">
                <a:ea typeface="ＭＳ Ｐゴシック" pitchFamily="34" charset="-128"/>
              </a:rPr>
              <a:t>curso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terapêutico</a:t>
            </a:r>
            <a:r>
              <a:rPr lang="en-US" dirty="0" smtClean="0">
                <a:ea typeface="ＭＳ Ｐゴシック" pitchFamily="34" charset="-128"/>
              </a:rPr>
              <a:t> com </a:t>
            </a:r>
            <a:r>
              <a:rPr lang="en-US" dirty="0" err="1" smtClean="0">
                <a:ea typeface="ＭＳ Ｐゴシック" pitchFamily="34" charset="-128"/>
              </a:rPr>
              <a:t>levofloxacina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prescrita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pelo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seu médico de </a:t>
            </a:r>
            <a:r>
              <a:rPr lang="en-US" dirty="0" err="1" smtClean="0">
                <a:ea typeface="ＭＳ Ｐゴシック" pitchFamily="34" charset="-128"/>
              </a:rPr>
              <a:t>família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para uma </a:t>
            </a:r>
            <a:r>
              <a:rPr lang="en-US" dirty="0" err="1">
                <a:ea typeface="ＭＳ Ｐゴシック" pitchFamily="34" charset="-128"/>
              </a:rPr>
              <a:t>infecção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respiratória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No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2015), </a:t>
            </a:r>
            <a:r>
              <a:rPr lang="en-US" dirty="0" err="1" smtClean="0">
                <a:ea typeface="ＭＳ Ｐゴシック" pitchFamily="34" charset="-128"/>
              </a:rPr>
              <a:t>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resultados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do </a:t>
            </a:r>
            <a:r>
              <a:rPr lang="en-US" dirty="0" err="1" smtClean="0">
                <a:ea typeface="ＭＳ Ｐゴシック" pitchFamily="34" charset="-128"/>
              </a:rPr>
              <a:t>teste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toxina</a:t>
            </a:r>
            <a:r>
              <a:rPr lang="en-US" dirty="0" smtClean="0">
                <a:ea typeface="ＭＳ Ｐゴシック" pitchFamily="34" charset="-128"/>
              </a:rPr>
              <a:t> para </a:t>
            </a:r>
            <a:r>
              <a:rPr lang="en-US" i="1" dirty="0" smtClean="0">
                <a:ea typeface="ＭＳ Ｐゴシック" pitchFamily="34" charset="-128"/>
              </a:rPr>
              <a:t>C</a:t>
            </a:r>
            <a:r>
              <a:rPr lang="en-US" i="1" dirty="0">
                <a:ea typeface="ＭＳ Ｐゴシック" pitchFamily="34" charset="-128"/>
              </a:rPr>
              <a:t>. </a:t>
            </a:r>
            <a:r>
              <a:rPr lang="en-US" i="1" dirty="0" err="1">
                <a:ea typeface="ＭＳ Ｐゴシック" pitchFamily="34" charset="-128"/>
              </a:rPr>
              <a:t>difficile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amostra de </a:t>
            </a:r>
            <a:r>
              <a:rPr lang="en-US" dirty="0" err="1" smtClean="0">
                <a:ea typeface="ＭＳ Ｐゴシック" pitchFamily="34" charset="-128"/>
              </a:rPr>
              <a:t>fezes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ainda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não estão disponíveis.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1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Objetivos</a:t>
            </a:r>
            <a:r>
              <a:rPr lang="fr-BE" dirty="0" smtClean="0"/>
              <a:t> </a:t>
            </a:r>
            <a:r>
              <a:rPr lang="fr-BE" dirty="0" err="1" smtClean="0"/>
              <a:t>das</a:t>
            </a:r>
            <a:r>
              <a:rPr lang="fr-BE" dirty="0" smtClean="0"/>
              <a:t> </a:t>
            </a:r>
            <a:r>
              <a:rPr lang="fr-BE" dirty="0" err="1" smtClean="0"/>
              <a:t>apresentações</a:t>
            </a:r>
            <a:r>
              <a:rPr lang="fr-BE" dirty="0" smtClean="0"/>
              <a:t> 4 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210128"/>
            <a:ext cx="8526463" cy="5162550"/>
          </a:xfrm>
        </p:spPr>
        <p:txBody>
          <a:bodyPr/>
          <a:lstStyle/>
          <a:p>
            <a:r>
              <a:rPr lang="fr-BE" dirty="0" err="1" smtClean="0"/>
              <a:t>Utilizar</a:t>
            </a:r>
            <a:r>
              <a:rPr lang="fr-BE" dirty="0" smtClean="0"/>
              <a:t> </a:t>
            </a:r>
            <a:r>
              <a:rPr lang="fr-BE" dirty="0" err="1" smtClean="0"/>
              <a:t>estudos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(</a:t>
            </a:r>
            <a:r>
              <a:rPr lang="fr-BE" dirty="0" err="1" smtClean="0"/>
              <a:t>cenários</a:t>
            </a:r>
            <a:r>
              <a:rPr lang="fr-BE" dirty="0" smtClean="0"/>
              <a:t>) para </a:t>
            </a:r>
            <a:r>
              <a:rPr lang="fr-BE" dirty="0" err="1" smtClean="0"/>
              <a:t>ajuda</a:t>
            </a:r>
            <a:r>
              <a:rPr lang="fr-BE" dirty="0" smtClean="0"/>
              <a:t> à </a:t>
            </a:r>
            <a:r>
              <a:rPr lang="fr-BE" dirty="0" err="1" smtClean="0"/>
              <a:t>realização</a:t>
            </a:r>
            <a:r>
              <a:rPr lang="fr-BE" dirty="0" smtClean="0"/>
              <a:t> do HALT-3. </a:t>
            </a:r>
          </a:p>
          <a:p>
            <a:r>
              <a:rPr lang="fr-BE" dirty="0" err="1" smtClean="0"/>
              <a:t>Compreensão</a:t>
            </a:r>
            <a:r>
              <a:rPr lang="fr-BE" dirty="0" smtClean="0"/>
              <a:t> de </a:t>
            </a:r>
            <a:r>
              <a:rPr lang="fr-BE" dirty="0" err="1" smtClean="0"/>
              <a:t>definições</a:t>
            </a:r>
            <a:r>
              <a:rPr lang="fr-BE" dirty="0" smtClean="0"/>
              <a:t> do HALT-3.</a:t>
            </a:r>
          </a:p>
          <a:p>
            <a:r>
              <a:rPr lang="fr-BE" dirty="0" err="1" smtClean="0"/>
              <a:t>Algoritmo</a:t>
            </a:r>
            <a:r>
              <a:rPr lang="fr-BE" dirty="0" smtClean="0"/>
              <a:t> de </a:t>
            </a:r>
            <a:r>
              <a:rPr lang="fr-BE" dirty="0" err="1" smtClean="0"/>
              <a:t>decisão</a:t>
            </a:r>
            <a:r>
              <a:rPr lang="fr-BE" dirty="0" smtClean="0"/>
              <a:t> de IACS.</a:t>
            </a:r>
          </a:p>
          <a:p>
            <a:r>
              <a:rPr lang="fr-BE" dirty="0" err="1" smtClean="0"/>
              <a:t>Questionário</a:t>
            </a:r>
            <a:r>
              <a:rPr lang="fr-BE" dirty="0" smtClean="0"/>
              <a:t> de </a:t>
            </a:r>
            <a:r>
              <a:rPr lang="fr-BE" dirty="0" err="1" smtClean="0"/>
              <a:t>Residente</a:t>
            </a:r>
            <a:r>
              <a:rPr lang="fr-BE" dirty="0" smtClean="0"/>
              <a:t>.</a:t>
            </a:r>
          </a:p>
          <a:p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3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M. </a:t>
            </a:r>
            <a:r>
              <a:rPr lang="fr-BE" dirty="0" err="1" smtClean="0">
                <a:ea typeface="ＭＳ Ｐゴシック" pitchFamily="34" charset="-128"/>
              </a:rPr>
              <a:t>Ofélia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M. </a:t>
            </a:r>
            <a:r>
              <a:rPr lang="en-US" dirty="0" err="1" smtClean="0">
                <a:ea typeface="ＭＳ Ｐゴシック" pitchFamily="34" charset="-128"/>
              </a:rPr>
              <a:t>Ofélia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16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9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M. </a:t>
            </a:r>
            <a:r>
              <a:rPr lang="fr-BE" dirty="0" err="1">
                <a:ea typeface="ＭＳ Ｐゴシック" pitchFamily="34" charset="-128"/>
              </a:rPr>
              <a:t>Ofélia</a:t>
            </a:r>
            <a:r>
              <a:rPr lang="fr-BE" dirty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instalações</a:t>
            </a:r>
            <a:r>
              <a:rPr lang="en-US" dirty="0" smtClean="0">
                <a:ea typeface="ＭＳ Ｐゴシック" pitchFamily="34" charset="-128"/>
              </a:rPr>
              <a:t> da LTCF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10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às 8h no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4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M. </a:t>
            </a:r>
            <a:r>
              <a:rPr lang="en-US" dirty="0" err="1">
                <a:ea typeface="ＭＳ Ｐゴシック" pitchFamily="34" charset="-128"/>
              </a:rPr>
              <a:t>Ofélia</a:t>
            </a:r>
            <a:r>
              <a:rPr lang="en-US" dirty="0">
                <a:ea typeface="ＭＳ Ｐゴシック" pitchFamily="34" charset="-128"/>
              </a:rPr>
              <a:t>? S/N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smtClean="0">
                <a:ea typeface="ＭＳ Ｐゴシック" pitchFamily="34" charset="-128"/>
              </a:rPr>
              <a:t>Sem </a:t>
            </a:r>
            <a:r>
              <a:rPr lang="fr-BE" dirty="0" err="1" smtClean="0">
                <a:ea typeface="ＭＳ Ｐゴシック" pitchFamily="34" charset="-128"/>
              </a:rPr>
              <a:t>antibioterapia</a:t>
            </a:r>
            <a:r>
              <a:rPr lang="fr-BE" dirty="0" smtClean="0">
                <a:ea typeface="ＭＳ Ｐゴシック" pitchFamily="34" charset="-128"/>
              </a:rPr>
              <a:t>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, mas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de </a:t>
            </a:r>
            <a:r>
              <a:rPr lang="fr-BE" dirty="0" err="1" smtClean="0">
                <a:ea typeface="ＭＳ Ｐゴシック" pitchFamily="34" charset="-128"/>
              </a:rPr>
              <a:t>uma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infeção</a:t>
            </a:r>
            <a:r>
              <a:rPr lang="fr-BE" dirty="0" smtClean="0">
                <a:ea typeface="ＭＳ Ｐゴシック" pitchFamily="34" charset="-128"/>
              </a:rPr>
              <a:t>	 </a:t>
            </a:r>
          </a:p>
          <a:p>
            <a:pPr lvl="3" indent="0"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18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935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54" y="1147763"/>
            <a:ext cx="8358757" cy="508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582" y="210492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582" y="4720089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8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55221"/>
            <a:ext cx="7010400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50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21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9" y="2063932"/>
            <a:ext cx="7849043" cy="247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5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22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94" y="896293"/>
            <a:ext cx="7649085" cy="53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2: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267484"/>
            <a:ext cx="8526463" cy="4913605"/>
          </a:xfrm>
        </p:spPr>
        <p:txBody>
          <a:bodyPr/>
          <a:lstStyle/>
          <a:p>
            <a:pPr marL="342900" indent="-342900" algn="just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M. </a:t>
            </a:r>
            <a:r>
              <a:rPr lang="en-US" dirty="0" err="1" smtClean="0">
                <a:ea typeface="ＭＳ Ｐゴシック" pitchFamily="34" charset="-128"/>
              </a:rPr>
              <a:t>Monteiro</a:t>
            </a:r>
            <a:r>
              <a:rPr lang="en-US" dirty="0" smtClean="0">
                <a:ea typeface="ＭＳ Ｐゴシック" pitchFamily="34" charset="-128"/>
              </a:rPr>
              <a:t>, do </a:t>
            </a:r>
            <a:r>
              <a:rPr lang="en-US" dirty="0" err="1" smtClean="0">
                <a:ea typeface="ＭＳ Ｐゴシック" pitchFamily="34" charset="-128"/>
              </a:rPr>
              <a:t>sexo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masculino</a:t>
            </a:r>
            <a:r>
              <a:rPr lang="en-US" dirty="0" smtClean="0">
                <a:ea typeface="ＭＳ Ｐゴシック" pitchFamily="34" charset="-128"/>
              </a:rPr>
              <a:t>, 80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de </a:t>
            </a:r>
            <a:r>
              <a:rPr lang="en-US" dirty="0" err="1" smtClean="0">
                <a:ea typeface="ＭＳ Ｐゴシック" pitchFamily="34" charset="-128"/>
              </a:rPr>
              <a:t>idade</a:t>
            </a:r>
            <a:r>
              <a:rPr lang="en-US" dirty="0" smtClean="0">
                <a:ea typeface="ＭＳ Ｐゴシック" pitchFamily="34" charset="-128"/>
              </a:rPr>
              <a:t>, 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 </a:t>
            </a:r>
            <a:r>
              <a:rPr lang="en-US" dirty="0" err="1" smtClean="0">
                <a:ea typeface="ＭＳ Ｐゴシック" pitchFamily="34" charset="-128"/>
              </a:rPr>
              <a:t>nos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últimos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dois anos. </a:t>
            </a:r>
          </a:p>
          <a:p>
            <a:pPr marL="342900" indent="-342900" algn="just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U</a:t>
            </a:r>
            <a:r>
              <a:rPr lang="en-US" dirty="0" err="1" smtClean="0">
                <a:ea typeface="ＭＳ Ｐゴシック" pitchFamily="34" charset="-128"/>
              </a:rPr>
              <a:t>sa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cadeira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de </a:t>
            </a:r>
            <a:r>
              <a:rPr lang="en-US" dirty="0" err="1" smtClean="0">
                <a:ea typeface="ＭＳ Ｐゴシック" pitchFamily="34" charset="-128"/>
              </a:rPr>
              <a:t>rodas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sofre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enfisema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pulmonar</a:t>
            </a:r>
            <a:r>
              <a:rPr lang="en-US" dirty="0">
                <a:ea typeface="ＭＳ Ｐゴシック" pitchFamily="34" charset="-128"/>
              </a:rPr>
              <a:t> e necessita de </a:t>
            </a:r>
            <a:r>
              <a:rPr lang="en-US" dirty="0" err="1" smtClean="0">
                <a:ea typeface="ＭＳ Ｐゴシック" pitchFamily="34" charset="-128"/>
              </a:rPr>
              <a:t>oxigénio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durante a </a:t>
            </a:r>
            <a:r>
              <a:rPr lang="en-US" dirty="0" err="1" smtClean="0">
                <a:ea typeface="ＭＳ Ｐゴシック" pitchFamily="34" charset="-128"/>
              </a:rPr>
              <a:t>noite</a:t>
            </a:r>
            <a:r>
              <a:rPr lang="en-US" dirty="0" smtClean="0">
                <a:ea typeface="ＭＳ Ｐゴシック" pitchFamily="34" charset="-128"/>
              </a:rPr>
              <a:t>; </a:t>
            </a:r>
            <a:r>
              <a:rPr lang="en-US" dirty="0">
                <a:ea typeface="ＭＳ Ｐゴシック" pitchFamily="34" charset="-128"/>
              </a:rPr>
              <a:t>também utiliza regularmente um </a:t>
            </a:r>
            <a:r>
              <a:rPr lang="en-US" dirty="0" err="1">
                <a:ea typeface="ＭＳ Ｐゴシック" pitchFamily="34" charset="-128"/>
              </a:rPr>
              <a:t>inalador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(albuterol). </a:t>
            </a:r>
            <a:endParaRPr lang="en-US" dirty="0">
              <a:ea typeface="ＭＳ Ｐゴシック" pitchFamily="34" charset="-128"/>
            </a:endParaRPr>
          </a:p>
          <a:p>
            <a:pPr marL="342900" indent="-342900" algn="just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Regressou</a:t>
            </a:r>
            <a:r>
              <a:rPr lang="en-US" dirty="0" smtClean="0">
                <a:ea typeface="ＭＳ Ｐゴシック" pitchFamily="34" charset="-128"/>
              </a:rPr>
              <a:t> à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véspera</a:t>
            </a:r>
            <a:r>
              <a:rPr lang="en-US" dirty="0" smtClean="0">
                <a:ea typeface="ＭＳ Ｐゴシック" pitchFamily="34" charset="-128"/>
              </a:rPr>
              <a:t> (1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baseline="30000" dirty="0" smtClean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2015), </a:t>
            </a:r>
            <a:r>
              <a:rPr lang="en-US" dirty="0" err="1" smtClean="0">
                <a:ea typeface="ＭＳ Ｐゴシック" pitchFamily="34" charset="-128"/>
              </a:rPr>
              <a:t>após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visita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domiciliária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>
                <a:ea typeface="ＭＳ Ｐゴシック" pitchFamily="34" charset="-128"/>
              </a:rPr>
              <a:t>uma </a:t>
            </a:r>
            <a:r>
              <a:rPr lang="en-US" dirty="0" err="1">
                <a:ea typeface="ＭＳ Ｐゴシック" pitchFamily="34" charset="-128"/>
              </a:rPr>
              <a:t>semana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à </a:t>
            </a:r>
            <a:r>
              <a:rPr lang="en-US" dirty="0">
                <a:ea typeface="ＭＳ Ｐゴシック" pitchFamily="34" charset="-128"/>
              </a:rPr>
              <a:t>família.</a:t>
            </a:r>
          </a:p>
          <a:p>
            <a:pPr marL="342900" indent="-342900" algn="just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No quarto 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dessa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visita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foi-lhe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diagnosticada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infeção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do trato </a:t>
            </a:r>
            <a:r>
              <a:rPr lang="en-US" dirty="0" err="1">
                <a:ea typeface="ＭＳ Ｐゴシック" pitchFamily="34" charset="-128"/>
              </a:rPr>
              <a:t>respiratório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medicado</a:t>
            </a:r>
            <a:r>
              <a:rPr lang="en-US" dirty="0" smtClean="0">
                <a:ea typeface="ＭＳ Ｐゴシック" pitchFamily="34" charset="-128"/>
              </a:rPr>
              <a:t> com </a:t>
            </a:r>
            <a:r>
              <a:rPr lang="en-US" dirty="0" err="1" smtClean="0">
                <a:ea typeface="ＭＳ Ｐゴシック" pitchFamily="34" charset="-128"/>
              </a:rPr>
              <a:t>amoxicilina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durante </a:t>
            </a:r>
            <a:r>
              <a:rPr lang="en-US" dirty="0" err="1">
                <a:ea typeface="ＭＳ Ｐゴシック" pitchFamily="34" charset="-128"/>
              </a:rPr>
              <a:t>quatro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dias, que </a:t>
            </a:r>
            <a:r>
              <a:rPr lang="en-US" dirty="0" err="1" smtClean="0">
                <a:ea typeface="ＭＳ Ｐゴシック" pitchFamily="34" charset="-128"/>
              </a:rPr>
              <a:t>ainda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mantém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601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>
                <a:ea typeface="ＭＳ Ｐゴシック" pitchFamily="34" charset="-128"/>
              </a:rPr>
              <a:t>estudo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2015):</a:t>
            </a:r>
            <a:endParaRPr lang="en-US" dirty="0">
              <a:ea typeface="ＭＳ Ｐゴシック" pitchFamily="34" charset="-128"/>
            </a:endParaRPr>
          </a:p>
          <a:p>
            <a:pPr marL="698500" lvl="2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err="1" smtClean="0">
                <a:latin typeface="+mn-lt"/>
                <a:ea typeface="ＭＳ Ｐゴシック" pitchFamily="34" charset="-128"/>
              </a:rPr>
              <a:t>Não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apresenta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úlceras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>
                <a:latin typeface="+mn-lt"/>
                <a:ea typeface="ＭＳ Ｐゴシック" pitchFamily="34" charset="-128"/>
              </a:rPr>
              <a:t>de pressão ou feridas.</a:t>
            </a:r>
          </a:p>
          <a:p>
            <a:pPr marL="698500" lvl="2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err="1" smtClean="0">
                <a:latin typeface="+mn-lt"/>
                <a:ea typeface="ＭＳ Ｐゴシック" pitchFamily="34" charset="-128"/>
              </a:rPr>
              <a:t>Não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tem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cateter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vascular</a:t>
            </a:r>
          </a:p>
          <a:p>
            <a:pPr marL="698500" lvl="2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err="1" smtClean="0">
                <a:latin typeface="+mn-lt"/>
                <a:ea typeface="ＭＳ Ｐゴシック" pitchFamily="34" charset="-128"/>
              </a:rPr>
              <a:t>Não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teve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admissões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hospitalares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recentes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.</a:t>
            </a:r>
          </a:p>
          <a:p>
            <a:pPr marL="698500" lvl="2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err="1" smtClean="0">
                <a:latin typeface="+mn-lt"/>
                <a:ea typeface="ＭＳ Ｐゴシック" pitchFamily="34" charset="-128"/>
              </a:rPr>
              <a:t>Está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apirético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, </a:t>
            </a:r>
            <a:r>
              <a:rPr lang="en-US" sz="2400" dirty="0" err="1">
                <a:latin typeface="+mn-lt"/>
                <a:ea typeface="ＭＳ Ｐゴシック" pitchFamily="34" charset="-128"/>
              </a:rPr>
              <a:t>totalmente</a:t>
            </a:r>
            <a:r>
              <a:rPr lang="en-US" sz="2400" dirty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orientado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</a:t>
            </a:r>
            <a:r>
              <a:rPr lang="en-US" sz="2400" dirty="0">
                <a:latin typeface="+mn-lt"/>
                <a:ea typeface="ＭＳ Ｐゴシック" pitchFamily="34" charset="-128"/>
              </a:rPr>
              <a:t>e </a:t>
            </a:r>
            <a:r>
              <a:rPr lang="en-US" sz="2400" dirty="0" err="1" smtClean="0">
                <a:latin typeface="+mn-lt"/>
                <a:ea typeface="ＭＳ Ｐゴシック" pitchFamily="34" charset="-128"/>
              </a:rPr>
              <a:t>ainda</a:t>
            </a:r>
            <a:r>
              <a:rPr lang="en-US" sz="2400" dirty="0" smtClean="0">
                <a:latin typeface="+mn-lt"/>
                <a:ea typeface="ＭＳ Ｐゴシック" pitchFamily="34" charset="-128"/>
              </a:rPr>
              <a:t> sob </a:t>
            </a:r>
            <a:r>
              <a:rPr lang="en-US" sz="2400" dirty="0">
                <a:latin typeface="+mn-lt"/>
                <a:ea typeface="ＭＳ Ｐゴシック" pitchFamily="34" charset="-128"/>
              </a:rPr>
              <a:t>tratamento antimicrobiano.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/>
              <a:t>Apresenta</a:t>
            </a:r>
            <a:r>
              <a:rPr lang="fr-BE" dirty="0" smtClean="0"/>
              <a:t> </a:t>
            </a:r>
            <a:r>
              <a:rPr lang="fr-BE" dirty="0" err="1" smtClean="0"/>
              <a:t>incontinência</a:t>
            </a:r>
            <a:r>
              <a:rPr lang="fr-BE" dirty="0" smtClean="0"/>
              <a:t> </a:t>
            </a:r>
            <a:r>
              <a:rPr lang="fr-BE" dirty="0" err="1" smtClean="0"/>
              <a:t>urinária</a:t>
            </a:r>
            <a:r>
              <a:rPr lang="fr-BE" dirty="0" smtClean="0"/>
              <a:t>, mas </a:t>
            </a:r>
            <a:r>
              <a:rPr lang="fr-BE" dirty="0" err="1" smtClean="0"/>
              <a:t>utiliza</a:t>
            </a:r>
            <a:r>
              <a:rPr lang="fr-BE" dirty="0" smtClean="0"/>
              <a:t> </a:t>
            </a:r>
            <a:r>
              <a:rPr lang="fr-BE" dirty="0" err="1" smtClean="0"/>
              <a:t>dispositivo</a:t>
            </a:r>
            <a:r>
              <a:rPr lang="fr-BE" dirty="0" smtClean="0"/>
              <a:t> </a:t>
            </a:r>
            <a:r>
              <a:rPr lang="fr-BE" dirty="0" err="1" smtClean="0"/>
              <a:t>urinário</a:t>
            </a:r>
            <a:r>
              <a:rPr lang="fr-BE" dirty="0" smtClean="0"/>
              <a:t> </a:t>
            </a:r>
            <a:r>
              <a:rPr lang="fr-BE" dirty="0" err="1" smtClean="0"/>
              <a:t>externo</a:t>
            </a:r>
            <a:r>
              <a:rPr lang="fr-BE" dirty="0" smtClean="0"/>
              <a:t> para </a:t>
            </a:r>
            <a:r>
              <a:rPr lang="fr-BE" dirty="0" err="1" smtClean="0"/>
              <a:t>coletar</a:t>
            </a:r>
            <a:r>
              <a:rPr lang="fr-BE" dirty="0" smtClean="0"/>
              <a:t> urina.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smtClean="0"/>
              <a:t>Tem </a:t>
            </a:r>
            <a:r>
              <a:rPr lang="fr-BE" dirty="0" err="1" smtClean="0"/>
              <a:t>continência</a:t>
            </a:r>
            <a:r>
              <a:rPr lang="fr-BE" dirty="0" smtClean="0"/>
              <a:t> </a:t>
            </a:r>
            <a:r>
              <a:rPr lang="fr-BE" dirty="0" err="1" smtClean="0"/>
              <a:t>fecal</a:t>
            </a:r>
            <a:r>
              <a:rPr lang="fr-BE" dirty="0" smtClean="0"/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4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M. </a:t>
            </a:r>
            <a:r>
              <a:rPr lang="fr-BE" dirty="0" smtClean="0">
                <a:ea typeface="ＭＳ Ｐゴシック" pitchFamily="34" charset="-128"/>
              </a:rPr>
              <a:t>Monteiro </a:t>
            </a:r>
            <a:r>
              <a:rPr lang="fr-BE" dirty="0">
                <a:ea typeface="ＭＳ Ｐゴシック" pitchFamily="34" charset="-128"/>
              </a:rPr>
              <a:t>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M. </a:t>
            </a:r>
            <a:r>
              <a:rPr lang="en-US" dirty="0" err="1" smtClean="0">
                <a:ea typeface="ＭＳ Ｐゴシック" pitchFamily="34" charset="-128"/>
              </a:rPr>
              <a:t>Monteiro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69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Objetivos</a:t>
            </a:r>
            <a:r>
              <a:rPr lang="fr-BE" dirty="0" smtClean="0"/>
              <a:t> </a:t>
            </a:r>
            <a:r>
              <a:rPr lang="fr-BE" dirty="0" err="1" smtClean="0"/>
              <a:t>das</a:t>
            </a:r>
            <a:r>
              <a:rPr lang="fr-BE" dirty="0" smtClean="0"/>
              <a:t> </a:t>
            </a:r>
            <a:r>
              <a:rPr lang="fr-BE" dirty="0" err="1" smtClean="0"/>
              <a:t>apresentações</a:t>
            </a:r>
            <a:r>
              <a:rPr lang="fr-BE" dirty="0" smtClean="0"/>
              <a:t> 4 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210128"/>
            <a:ext cx="8526463" cy="5162550"/>
          </a:xfrm>
        </p:spPr>
        <p:txBody>
          <a:bodyPr/>
          <a:lstStyle/>
          <a:p>
            <a:endParaRPr lang="fr-BE" dirty="0" smtClean="0"/>
          </a:p>
          <a:p>
            <a:endParaRPr lang="fr-BE" dirty="0" smtClean="0"/>
          </a:p>
          <a:p>
            <a:r>
              <a:rPr lang="fr-BE" dirty="0" err="1" smtClean="0"/>
              <a:t>Metodologia</a:t>
            </a:r>
            <a:r>
              <a:rPr lang="fr-BE" dirty="0" smtClean="0"/>
              <a:t> </a:t>
            </a:r>
            <a:r>
              <a:rPr lang="fr-BE" dirty="0" err="1" smtClean="0"/>
              <a:t>sequencial</a:t>
            </a:r>
            <a:r>
              <a:rPr lang="fr-BE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 err="1" smtClean="0"/>
              <a:t>Elegível</a:t>
            </a:r>
            <a:r>
              <a:rPr lang="fr-BE" dirty="0" smtClean="0"/>
              <a:t> para o </a:t>
            </a:r>
            <a:r>
              <a:rPr lang="fr-BE" dirty="0" err="1" smtClean="0"/>
              <a:t>estudo</a:t>
            </a:r>
            <a:r>
              <a:rPr lang="fr-BE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 err="1" smtClean="0"/>
              <a:t>Presença</a:t>
            </a:r>
            <a:r>
              <a:rPr lang="fr-BE" dirty="0" smtClean="0"/>
              <a:t> de </a:t>
            </a:r>
            <a:r>
              <a:rPr lang="fr-BE" dirty="0" err="1" smtClean="0"/>
              <a:t>antimicrobiano</a:t>
            </a:r>
            <a:r>
              <a:rPr lang="fr-BE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 err="1" smtClean="0"/>
              <a:t>Presença</a:t>
            </a:r>
            <a:r>
              <a:rPr lang="fr-BE" dirty="0" smtClean="0"/>
              <a:t> de  </a:t>
            </a:r>
            <a:r>
              <a:rPr lang="fr-BE" dirty="0" err="1" smtClean="0"/>
              <a:t>infeção</a:t>
            </a:r>
            <a:r>
              <a:rPr lang="fr-BE" dirty="0"/>
              <a:t> </a:t>
            </a:r>
            <a:r>
              <a:rPr lang="fr-BE" dirty="0" smtClean="0"/>
              <a:t>e sua </a:t>
            </a:r>
            <a:r>
              <a:rPr lang="fr-BE" dirty="0" err="1" smtClean="0"/>
              <a:t>classificação</a:t>
            </a:r>
            <a:r>
              <a:rPr lang="fr-BE" dirty="0" smtClean="0"/>
              <a:t> (IACS ou </a:t>
            </a:r>
            <a:r>
              <a:rPr lang="fr-BE" dirty="0" err="1" smtClean="0"/>
              <a:t>não</a:t>
            </a:r>
            <a:r>
              <a:rPr lang="fr-BE" dirty="0" smtClean="0"/>
              <a:t>, </a:t>
            </a:r>
            <a:r>
              <a:rPr lang="fr-BE" dirty="0" err="1" smtClean="0"/>
              <a:t>localização</a:t>
            </a:r>
            <a:r>
              <a:rPr lang="fr-BE" dirty="0" smtClean="0"/>
              <a:t> </a:t>
            </a:r>
            <a:r>
              <a:rPr lang="fr-BE" dirty="0" err="1" smtClean="0"/>
              <a:t>anatómica</a:t>
            </a:r>
            <a:r>
              <a:rPr lang="fr-BE" dirty="0" smtClean="0"/>
              <a:t>, </a:t>
            </a:r>
            <a:r>
              <a:rPr lang="fr-BE" dirty="0" err="1" smtClean="0"/>
              <a:t>microrganismo</a:t>
            </a:r>
            <a:r>
              <a:rPr lang="fr-BE" dirty="0" smtClean="0"/>
              <a:t>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 err="1" smtClean="0"/>
              <a:t>Dados</a:t>
            </a:r>
            <a:r>
              <a:rPr lang="fr-BE" dirty="0" smtClean="0"/>
              <a:t> </a:t>
            </a:r>
            <a:r>
              <a:rPr lang="fr-BE" dirty="0" err="1" smtClean="0"/>
              <a:t>adicionais</a:t>
            </a:r>
            <a:r>
              <a:rPr lang="fr-BE" dirty="0" smtClean="0"/>
              <a:t> (</a:t>
            </a:r>
            <a:r>
              <a:rPr lang="fr-BE" dirty="0" err="1" smtClean="0"/>
              <a:t>autonomia</a:t>
            </a:r>
            <a:r>
              <a:rPr lang="fr-BE" dirty="0" smtClean="0"/>
              <a:t>, </a:t>
            </a:r>
            <a:r>
              <a:rPr lang="fr-BE" dirty="0" err="1" smtClean="0"/>
              <a:t>dispositivos</a:t>
            </a:r>
            <a:r>
              <a:rPr lang="fr-BE" dirty="0" smtClean="0"/>
              <a:t>, </a:t>
            </a:r>
            <a:r>
              <a:rPr lang="fr-BE" dirty="0" err="1" smtClean="0"/>
              <a:t>úlceras</a:t>
            </a:r>
            <a:r>
              <a:rPr lang="fr-BE" dirty="0" smtClean="0"/>
              <a:t>, </a:t>
            </a:r>
            <a:r>
              <a:rPr lang="fr-BE" dirty="0" err="1" smtClean="0"/>
              <a:t>etc</a:t>
            </a:r>
            <a:r>
              <a:rPr lang="fr-BE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3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M. Monteiro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últimos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dois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</a:t>
            </a:r>
            <a:r>
              <a:rPr lang="en-US" dirty="0" err="1" smtClean="0">
                <a:ea typeface="ＭＳ Ｐゴシック" pitchFamily="34" charset="-128"/>
              </a:rPr>
              <a:t>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às 8h no </a:t>
            </a:r>
            <a:r>
              <a:rPr lang="en-US" dirty="0" err="1">
                <a:ea typeface="ＭＳ Ｐゴシック" pitchFamily="34" charset="-128"/>
              </a:rPr>
              <a:t>dia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do </a:t>
            </a:r>
            <a:r>
              <a:rPr lang="en-US" dirty="0" err="1">
                <a:ea typeface="ＭＳ Ｐゴシック" pitchFamily="34" charset="-128"/>
              </a:rPr>
              <a:t>I</a:t>
            </a:r>
            <a:r>
              <a:rPr lang="en-US" dirty="0" err="1" smtClean="0">
                <a:ea typeface="ＭＳ Ｐゴシック" pitchFamily="34" charset="-128"/>
              </a:rPr>
              <a:t>nquérito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2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M. </a:t>
            </a:r>
            <a:r>
              <a:rPr lang="en-US" dirty="0" err="1" smtClean="0">
                <a:ea typeface="ＭＳ Ｐゴシック" pitchFamily="34" charset="-128"/>
              </a:rPr>
              <a:t>Monteiro</a:t>
            </a:r>
            <a:r>
              <a:rPr lang="en-US" dirty="0" smtClean="0">
                <a:ea typeface="ＭＳ Ｐゴシック" pitchFamily="34" charset="-128"/>
              </a:rPr>
              <a:t>? S/N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pt-PT" dirty="0" smtClean="0">
                <a:ea typeface="ＭＳ Ｐゴシック" pitchFamily="34" charset="-128"/>
              </a:rPr>
              <a:t>Encontra-se sob antibioterapia </a:t>
            </a:r>
            <a:r>
              <a:rPr lang="fr-BE" dirty="0" smtClean="0">
                <a:ea typeface="ＭＳ Ｐゴシック" pitchFamily="34" charset="-128"/>
              </a:rPr>
              <a:t>no dia do PPS, mas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se </a:t>
            </a:r>
            <a:r>
              <a:rPr lang="fr-BE" dirty="0" err="1" smtClean="0">
                <a:ea typeface="ＭＳ Ｐゴシック" pitchFamily="34" charset="-128"/>
              </a:rPr>
              <a:t>aplica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d</a:t>
            </a:r>
            <a:r>
              <a:rPr lang="fr-BE" dirty="0" err="1" smtClean="0">
                <a:ea typeface="ＭＳ Ｐゴシック" pitchFamily="34" charset="-128"/>
              </a:rPr>
              <a:t>efinição</a:t>
            </a:r>
            <a:r>
              <a:rPr lang="fr-BE" dirty="0" smtClean="0">
                <a:ea typeface="ＭＳ Ｐゴシック" pitchFamily="34" charset="-128"/>
              </a:rPr>
              <a:t> de IACS porque a </a:t>
            </a:r>
            <a:r>
              <a:rPr lang="fr-BE" dirty="0" err="1" smtClean="0">
                <a:ea typeface="ＭＳ Ｐゴシック" pitchFamily="34" charset="-128"/>
              </a:rPr>
              <a:t>infeção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teve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início</a:t>
            </a:r>
            <a:r>
              <a:rPr lang="fr-BE" dirty="0" smtClean="0">
                <a:ea typeface="ＭＳ Ｐゴシック" pitchFamily="34" charset="-128"/>
              </a:rPr>
              <a:t> na </a:t>
            </a:r>
            <a:r>
              <a:rPr lang="fr-BE" dirty="0" err="1" smtClean="0">
                <a:ea typeface="ＭＳ Ｐゴシック" pitchFamily="34" charset="-128"/>
              </a:rPr>
              <a:t>comunidade</a:t>
            </a:r>
            <a:r>
              <a:rPr lang="fr-BE" dirty="0" smtClean="0">
                <a:ea typeface="ＭＳ Ｐゴシック" pitchFamily="34" charset="-128"/>
              </a:rPr>
              <a:t> 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27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6433" y="1925468"/>
            <a:ext cx="105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sz="2000" dirty="0">
                <a:ea typeface="ＭＳ Ｐゴシック" pitchFamily="34" charset="-128"/>
                <a:sym typeface="Wingdings" pitchFamily="2" charset="2"/>
              </a:rPr>
              <a:t>SIM!</a:t>
            </a: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2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75" y="873066"/>
            <a:ext cx="7140535" cy="533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28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669956" y="3735977"/>
            <a:ext cx="5626341" cy="36524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Callout 5"/>
          <p:cNvSpPr/>
          <p:nvPr/>
        </p:nvSpPr>
        <p:spPr bwMode="auto">
          <a:xfrm>
            <a:off x="6296296" y="2203270"/>
            <a:ext cx="2516777" cy="1532708"/>
          </a:xfrm>
          <a:prstGeom prst="wedgeEllipse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6578991" y="2221691"/>
            <a:ext cx="2251234" cy="1706881"/>
          </a:xfrm>
          <a:prstGeom prst="wedgeEllipseCallout">
            <a:avLst>
              <a:gd name="adj1" fmla="val -70151"/>
              <a:gd name="adj2" fmla="val 57398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sz="1400" dirty="0" smtClean="0"/>
          </a:p>
          <a:p>
            <a:pPr algn="ctr"/>
            <a:r>
              <a:rPr lang="en-GB" sz="1400" dirty="0" err="1" smtClean="0"/>
              <a:t>Coletor</a:t>
            </a:r>
            <a:r>
              <a:rPr lang="en-GB" sz="1400" dirty="0" smtClean="0"/>
              <a:t> </a:t>
            </a:r>
            <a:r>
              <a:rPr lang="en-GB" sz="1400" dirty="0" err="1" smtClean="0"/>
              <a:t>externo</a:t>
            </a:r>
            <a:r>
              <a:rPr lang="en-GB" sz="1400" dirty="0" smtClean="0"/>
              <a:t>, </a:t>
            </a:r>
            <a:r>
              <a:rPr lang="en-GB" sz="1400" dirty="0" err="1" smtClean="0"/>
              <a:t>não</a:t>
            </a:r>
            <a:r>
              <a:rPr lang="en-GB" sz="1400" dirty="0" smtClean="0"/>
              <a:t> é </a:t>
            </a:r>
            <a:r>
              <a:rPr lang="en-GB" sz="1400" dirty="0" err="1" smtClean="0"/>
              <a:t>cateter</a:t>
            </a:r>
            <a:r>
              <a:rPr lang="en-GB" sz="1400" dirty="0" smtClean="0"/>
              <a:t> vesical </a:t>
            </a:r>
            <a:r>
              <a:rPr lang="en-GB" sz="1400" dirty="0" err="1" smtClean="0"/>
              <a:t>invasivo</a:t>
            </a:r>
            <a:r>
              <a:rPr lang="en-GB" sz="1400" dirty="0" smtClean="0"/>
              <a:t>.</a:t>
            </a:r>
          </a:p>
          <a:p>
            <a:pPr algn="ctr"/>
            <a:r>
              <a:rPr lang="en-GB" sz="1400" dirty="0" smtClean="0"/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5827" y="1415852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3642" y="213756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3642" y="257084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53638" y="2952729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3642" y="363587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53642" y="395369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0936" y="436304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53642" y="475708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53637" y="502450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3642" y="532430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1382" y="5675144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284832" y="1813676"/>
            <a:ext cx="176881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1935</a:t>
            </a:r>
            <a:endParaRPr lang="pt-P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6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29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15" y="2246812"/>
            <a:ext cx="7890551" cy="246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8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22" y="905347"/>
            <a:ext cx="7502006" cy="5305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0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B. </a:t>
            </a:r>
            <a:r>
              <a:rPr lang="en-US" dirty="0" err="1" smtClean="0">
                <a:ea typeface="ＭＳ Ｐゴシック" pitchFamily="34" charset="-128"/>
              </a:rPr>
              <a:t>Branca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de 69 anos, sexo feminino, </a:t>
            </a:r>
            <a:r>
              <a:rPr lang="en-US" dirty="0" smtClean="0">
                <a:ea typeface="ＭＳ Ｐゴシック" pitchFamily="34" charset="-128"/>
              </a:rPr>
              <a:t>vive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mais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cinco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Sofre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demência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e recentemente perdeu a capacidade de </a:t>
            </a:r>
            <a:r>
              <a:rPr lang="en-US" dirty="0" err="1" smtClean="0">
                <a:ea typeface="ＭＳ Ｐゴシック" pitchFamily="34" charset="-128"/>
              </a:rPr>
              <a:t>deglutir</a:t>
            </a:r>
            <a:r>
              <a:rPr lang="en-US" dirty="0" smtClean="0">
                <a:ea typeface="ＭＳ Ｐゴシック" pitchFamily="34" charset="-128"/>
              </a:rPr>
              <a:t>. </a:t>
            </a:r>
            <a:r>
              <a:rPr lang="en-US" dirty="0">
                <a:ea typeface="ＭＳ Ｐゴシック" pitchFamily="34" charset="-128"/>
              </a:rPr>
              <a:t>Como resultado, </a:t>
            </a:r>
            <a:r>
              <a:rPr lang="en-US" dirty="0" err="1" smtClean="0">
                <a:ea typeface="ＭＳ Ｐゴシック" pitchFamily="34" charset="-128"/>
              </a:rPr>
              <a:t>colocou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PEG </a:t>
            </a:r>
            <a:r>
              <a:rPr lang="en-US" dirty="0" err="1" smtClean="0">
                <a:ea typeface="ＭＳ Ｐゴシック" pitchFamily="34" charset="-128"/>
              </a:rPr>
              <a:t>duas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semanas antes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procedimento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realizado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em</a:t>
            </a:r>
            <a:r>
              <a:rPr lang="en-US" dirty="0" smtClean="0">
                <a:ea typeface="ＭＳ Ｐゴシック" pitchFamily="34" charset="-128"/>
              </a:rPr>
              <a:t> regime de </a:t>
            </a:r>
            <a:r>
              <a:rPr lang="en-US" dirty="0" err="1" smtClean="0">
                <a:ea typeface="ＭＳ Ｐゴシック" pitchFamily="34" charset="-128"/>
              </a:rPr>
              <a:t>ambulatório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unidade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endoscopia</a:t>
            </a:r>
            <a:r>
              <a:rPr lang="en-US" dirty="0" smtClean="0">
                <a:ea typeface="ＭＳ Ｐゴシック" pitchFamily="34" charset="-128"/>
              </a:rPr>
              <a:t> de um hospital local.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desorientação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incontinência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usa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um apoio para caminhar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B. </a:t>
            </a:r>
            <a:r>
              <a:rPr lang="en-US" dirty="0" err="1" smtClean="0">
                <a:ea typeface="ＭＳ Ｐゴシック" pitchFamily="34" charset="-128"/>
              </a:rPr>
              <a:t>Branca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não tem cateter </a:t>
            </a:r>
            <a:r>
              <a:rPr lang="en-US" dirty="0" err="1">
                <a:ea typeface="ＭＳ Ｐゴシック" pitchFamily="34" charset="-128"/>
              </a:rPr>
              <a:t>urinário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vascular e </a:t>
            </a:r>
            <a:r>
              <a:rPr lang="en-US" dirty="0" err="1">
                <a:ea typeface="ＭＳ Ｐゴシック" pitchFamily="34" charset="-128"/>
              </a:rPr>
              <a:t>não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úlceras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de </a:t>
            </a:r>
            <a:r>
              <a:rPr lang="en-US" dirty="0" err="1" smtClean="0">
                <a:ea typeface="ＭＳ Ｐゴシック" pitchFamily="34" charset="-128"/>
              </a:rPr>
              <a:t>pressão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 08:00 no dia do </a:t>
            </a:r>
            <a:r>
              <a:rPr lang="en-US" dirty="0" err="1">
                <a:ea typeface="ＭＳ Ｐゴシック" pitchFamily="34" charset="-128"/>
              </a:rPr>
              <a:t>estudo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2015).</a:t>
            </a: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662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 smtClean="0">
                <a:ea typeface="ＭＳ Ｐゴシック" pitchFamily="34" charset="-128"/>
              </a:rPr>
              <a:t>estudo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um </a:t>
            </a:r>
            <a:r>
              <a:rPr lang="en-US" dirty="0" err="1">
                <a:ea typeface="ＭＳ Ｐゴシック" pitchFamily="34" charset="-128"/>
              </a:rPr>
              <a:t>exsudado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purulento</a:t>
            </a:r>
            <a:r>
              <a:rPr lang="en-US" dirty="0" smtClean="0">
                <a:ea typeface="ＭＳ Ｐゴシック" pitchFamily="34" charset="-128"/>
              </a:rPr>
              <a:t> é </a:t>
            </a:r>
            <a:r>
              <a:rPr lang="en-US" dirty="0">
                <a:ea typeface="ＭＳ Ｐゴシック" pitchFamily="34" charset="-128"/>
              </a:rPr>
              <a:t>observado no local </a:t>
            </a:r>
            <a:r>
              <a:rPr lang="en-US" dirty="0" smtClean="0">
                <a:ea typeface="ＭＳ Ｐゴシック" pitchFamily="34" charset="-128"/>
              </a:rPr>
              <a:t>de </a:t>
            </a:r>
            <a:r>
              <a:rPr lang="en-US" dirty="0" err="1" smtClean="0">
                <a:ea typeface="ＭＳ Ｐゴシック" pitchFamily="34" charset="-128"/>
              </a:rPr>
              <a:t>inserção</a:t>
            </a:r>
            <a:r>
              <a:rPr lang="en-US" dirty="0" smtClean="0">
                <a:ea typeface="ＭＳ Ｐゴシック" pitchFamily="34" charset="-128"/>
              </a:rPr>
              <a:t> da PEG </a:t>
            </a:r>
            <a:r>
              <a:rPr lang="en-US" dirty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temperatura de 37,9</a:t>
            </a:r>
            <a:r>
              <a:rPr lang="en-US" baseline="30000" dirty="0">
                <a:ea typeface="ＭＳ Ｐゴシック" pitchFamily="34" charset="-128"/>
              </a:rPr>
              <a:t>o</a:t>
            </a:r>
            <a:r>
              <a:rPr lang="en-US" dirty="0">
                <a:ea typeface="ＭＳ Ｐゴシック" pitchFamily="34" charset="-128"/>
              </a:rPr>
              <a:t>C.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Para </a:t>
            </a:r>
            <a:r>
              <a:rPr lang="en-US" dirty="0" err="1" smtClean="0">
                <a:ea typeface="ＭＳ Ｐゴシック" pitchFamily="34" charset="-128"/>
              </a:rPr>
              <a:t>além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picos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febris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encontra</a:t>
            </a:r>
            <a:r>
              <a:rPr lang="en-US" dirty="0" smtClean="0">
                <a:ea typeface="ＭＳ Ｐゴシック" pitchFamily="34" charset="-128"/>
              </a:rPr>
              <a:t>-se </a:t>
            </a:r>
            <a:r>
              <a:rPr lang="en-US" dirty="0" err="1" smtClean="0">
                <a:ea typeface="ＭＳ Ｐゴシック" pitchFamily="34" charset="-128"/>
              </a:rPr>
              <a:t>bem</a:t>
            </a:r>
            <a:r>
              <a:rPr lang="en-US" dirty="0" smtClean="0">
                <a:ea typeface="ＭＳ Ｐゴシック" pitchFamily="34" charset="-128"/>
              </a:rPr>
              <a:t>; a </a:t>
            </a:r>
            <a:r>
              <a:rPr lang="en-US" dirty="0">
                <a:ea typeface="ＭＳ Ｐゴシック" pitchFamily="34" charset="-128"/>
              </a:rPr>
              <a:t>sua pressão arterial está dentro dos limites normais.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Os </a:t>
            </a:r>
            <a:r>
              <a:rPr lang="en-US" dirty="0" err="1">
                <a:ea typeface="ＭＳ Ｐゴシック" pitchFamily="34" charset="-128"/>
              </a:rPr>
              <a:t>resultados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culturais</a:t>
            </a:r>
            <a:r>
              <a:rPr lang="en-US" dirty="0" smtClean="0">
                <a:ea typeface="ＭＳ Ｐゴシック" pitchFamily="34" charset="-128"/>
              </a:rPr>
              <a:t> e o TSA do </a:t>
            </a:r>
            <a:r>
              <a:rPr lang="en-US" dirty="0" err="1" smtClean="0">
                <a:ea typeface="ＭＳ Ｐゴシック" pitchFamily="34" charset="-128"/>
              </a:rPr>
              <a:t>pús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colhido</a:t>
            </a:r>
            <a:r>
              <a:rPr lang="en-US" dirty="0" smtClean="0">
                <a:ea typeface="ＭＳ Ｐゴシック" pitchFamily="34" charset="-128"/>
              </a:rPr>
              <a:t> do local de </a:t>
            </a:r>
            <a:r>
              <a:rPr lang="en-US" dirty="0" err="1" smtClean="0">
                <a:ea typeface="ＭＳ Ｐゴシック" pitchFamily="34" charset="-128"/>
              </a:rPr>
              <a:t>inserção</a:t>
            </a:r>
            <a:r>
              <a:rPr lang="en-US" dirty="0" smtClean="0">
                <a:ea typeface="ＭＳ Ｐゴシック" pitchFamily="34" charset="-128"/>
              </a:rPr>
              <a:t> da PEG </a:t>
            </a:r>
            <a:r>
              <a:rPr lang="en-US" dirty="0" err="1" smtClean="0">
                <a:ea typeface="ＭＳ Ｐゴシック" pitchFamily="34" charset="-128"/>
              </a:rPr>
              <a:t>ainda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estão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disponíveis</a:t>
            </a:r>
            <a:r>
              <a:rPr lang="en-US" dirty="0" smtClean="0">
                <a:ea typeface="ＭＳ Ｐゴシック" pitchFamily="34" charset="-128"/>
              </a:rPr>
              <a:t> no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mas </a:t>
            </a:r>
            <a:r>
              <a:rPr lang="en-US" dirty="0" smtClean="0">
                <a:ea typeface="ＭＳ Ｐゴシック" pitchFamily="34" charset="-128"/>
              </a:rPr>
              <a:t>o </a:t>
            </a:r>
            <a:r>
              <a:rPr lang="en-US" dirty="0" err="1" smtClean="0">
                <a:ea typeface="ＭＳ Ｐゴシック" pitchFamily="34" charset="-128"/>
              </a:rPr>
              <a:t>exame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directo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mostra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cocos</a:t>
            </a:r>
            <a:r>
              <a:rPr lang="en-US" dirty="0" smtClean="0">
                <a:ea typeface="ＭＳ Ｐゴシック" pitchFamily="34" charset="-128"/>
              </a:rPr>
              <a:t> Gram </a:t>
            </a:r>
            <a:r>
              <a:rPr lang="en-US" dirty="0" err="1" smtClean="0">
                <a:ea typeface="ＭＳ Ｐゴシック" pitchFamily="34" charset="-128"/>
              </a:rPr>
              <a:t>positivos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>
              <a:spcAft>
                <a:spcPts val="1200"/>
              </a:spcAft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32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630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Um </a:t>
            </a:r>
            <a:r>
              <a:rPr lang="en-US" dirty="0" err="1" smtClean="0">
                <a:ea typeface="ＭＳ Ｐゴシック" pitchFamily="34" charset="-128"/>
              </a:rPr>
              <a:t>funcionário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recebeu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um telefonema </a:t>
            </a:r>
            <a:r>
              <a:rPr lang="en-US" dirty="0" err="1">
                <a:ea typeface="ＭＳ Ｐゴシック" pitchFamily="34" charset="-128"/>
              </a:rPr>
              <a:t>mais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cedo</a:t>
            </a:r>
            <a:r>
              <a:rPr lang="en-US" dirty="0" smtClean="0">
                <a:ea typeface="ＭＳ Ｐゴシック" pitchFamily="34" charset="-128"/>
              </a:rPr>
              <a:t>: a </a:t>
            </a:r>
            <a:r>
              <a:rPr lang="en-US" dirty="0" err="1" smtClean="0">
                <a:ea typeface="ＭＳ Ｐゴシック" pitchFamily="34" charset="-128"/>
              </a:rPr>
              <a:t>hemocultura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efetuada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véspera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(1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) tem </a:t>
            </a:r>
            <a:r>
              <a:rPr lang="pt-PT" altLang="ja-JP" dirty="0" smtClean="0">
                <a:ea typeface="ＭＳ Ｐゴシック" pitchFamily="34" charset="-128"/>
              </a:rPr>
              <a:t>identificados </a:t>
            </a:r>
            <a:r>
              <a:rPr lang="en-US" altLang="ja-JP" dirty="0" err="1" smtClean="0">
                <a:ea typeface="ＭＳ Ｐゴシック" pitchFamily="34" charset="-128"/>
              </a:rPr>
              <a:t>cocos</a:t>
            </a:r>
            <a:r>
              <a:rPr lang="en-US" altLang="ja-JP" dirty="0" smtClean="0">
                <a:ea typeface="ＭＳ Ｐゴシック" pitchFamily="34" charset="-128"/>
              </a:rPr>
              <a:t> Gram </a:t>
            </a:r>
            <a:r>
              <a:rPr lang="en-US" altLang="ja-JP" dirty="0" err="1" smtClean="0">
                <a:ea typeface="ＭＳ Ｐゴシック" pitchFamily="34" charset="-128"/>
              </a:rPr>
              <a:t>positivos</a:t>
            </a:r>
            <a:r>
              <a:rPr lang="en-US" altLang="ja-JP" dirty="0" smtClean="0">
                <a:ea typeface="ＭＳ Ｐゴシック" pitchFamily="34" charset="-128"/>
              </a:rPr>
              <a:t> no </a:t>
            </a:r>
            <a:r>
              <a:rPr lang="en-US" altLang="ja-JP" dirty="0" err="1" smtClean="0">
                <a:ea typeface="ＭＳ Ｐゴシック" pitchFamily="34" charset="-128"/>
              </a:rPr>
              <a:t>exame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direto</a:t>
            </a:r>
            <a:r>
              <a:rPr lang="en-US" altLang="ja-JP" dirty="0" smtClean="0">
                <a:ea typeface="ＭＳ Ｐゴシック" pitchFamily="34" charset="-128"/>
              </a:rPr>
              <a:t>, </a:t>
            </a:r>
            <a:r>
              <a:rPr lang="en-US" altLang="ja-JP" dirty="0" err="1" smtClean="0">
                <a:ea typeface="ＭＳ Ｐゴシック" pitchFamily="34" charset="-128"/>
              </a:rPr>
              <a:t>aguardando</a:t>
            </a:r>
            <a:r>
              <a:rPr lang="en-US" altLang="ja-JP" dirty="0" smtClean="0">
                <a:ea typeface="ＭＳ Ｐゴシック" pitchFamily="34" charset="-128"/>
              </a:rPr>
              <a:t>-se </a:t>
            </a:r>
            <a:r>
              <a:rPr lang="en-US" altLang="ja-JP" dirty="0" err="1" smtClean="0">
                <a:ea typeface="ＭＳ Ｐゴシック" pitchFamily="34" charset="-128"/>
              </a:rPr>
              <a:t>ainda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os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resultados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microbiológicos</a:t>
            </a:r>
            <a:r>
              <a:rPr lang="en-US" altLang="ja-JP" dirty="0" smtClean="0">
                <a:ea typeface="ＭＳ Ｐゴシック" pitchFamily="34" charset="-128"/>
              </a:rPr>
              <a:t> e TSA.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altLang="ja-JP" dirty="0" smtClean="0">
                <a:ea typeface="ＭＳ Ｐゴシック" pitchFamily="34" charset="-128"/>
              </a:rPr>
              <a:t>Os </a:t>
            </a:r>
            <a:r>
              <a:rPr lang="en-US" altLang="ja-JP" dirty="0" err="1">
                <a:ea typeface="ＭＳ Ｐゴシック" pitchFamily="34" charset="-128"/>
              </a:rPr>
              <a:t>microbiologistas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aconselharam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iniciar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>
                <a:ea typeface="ＭＳ Ｐゴシック" pitchFamily="34" charset="-128"/>
              </a:rPr>
              <a:t>antibióticos orais e repetir as culturas de sangue - no entanto os </a:t>
            </a:r>
            <a:r>
              <a:rPr lang="en-US" altLang="ja-JP" dirty="0" err="1">
                <a:ea typeface="ＭＳ Ｐゴシック" pitchFamily="34" charset="-128"/>
              </a:rPr>
              <a:t>funcionários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estão</a:t>
            </a:r>
            <a:r>
              <a:rPr lang="en-US" altLang="ja-JP" dirty="0" smtClean="0">
                <a:ea typeface="ＭＳ Ｐゴシック" pitchFamily="34" charset="-128"/>
              </a:rPr>
              <a:t> a </a:t>
            </a:r>
            <a:r>
              <a:rPr lang="en-US" altLang="ja-JP" dirty="0" err="1" smtClean="0">
                <a:ea typeface="ＭＳ Ｐゴシック" pitchFamily="34" charset="-128"/>
              </a:rPr>
              <a:t>aguardar</a:t>
            </a:r>
            <a:r>
              <a:rPr lang="en-US" altLang="ja-JP" dirty="0" smtClean="0">
                <a:ea typeface="ＭＳ Ｐゴシック" pitchFamily="34" charset="-128"/>
              </a:rPr>
              <a:t> a </a:t>
            </a:r>
            <a:r>
              <a:rPr lang="en-US" altLang="ja-JP" dirty="0" err="1" smtClean="0">
                <a:ea typeface="ＭＳ Ｐゴシック" pitchFamily="34" charset="-128"/>
              </a:rPr>
              <a:t>prescrição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pelo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altLang="ja-JP" dirty="0" err="1" smtClean="0">
                <a:ea typeface="ＭＳ Ｐゴシック" pitchFamily="34" charset="-128"/>
              </a:rPr>
              <a:t>médico</a:t>
            </a:r>
            <a:r>
              <a:rPr lang="en-US" altLang="ja-JP" dirty="0" smtClean="0">
                <a:ea typeface="ＭＳ Ｐゴシック" pitchFamily="34" charset="-128"/>
              </a:rPr>
              <a:t> da </a:t>
            </a:r>
            <a:r>
              <a:rPr lang="en-US" altLang="ja-JP" dirty="0" err="1" smtClean="0">
                <a:ea typeface="ＭＳ Ｐゴシック" pitchFamily="34" charset="-128"/>
              </a:rPr>
              <a:t>instituição</a:t>
            </a:r>
            <a:r>
              <a:rPr lang="en-US" altLang="ja-JP" dirty="0" smtClean="0">
                <a:ea typeface="ＭＳ Ｐゴシック" pitchFamily="34" charset="-128"/>
              </a:rPr>
              <a:t>.</a:t>
            </a:r>
            <a:endParaRPr lang="en-US" altLang="ja-JP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33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222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B. </a:t>
            </a:r>
            <a:r>
              <a:rPr lang="fr-BE" dirty="0" err="1" smtClean="0">
                <a:ea typeface="ＭＳ Ｐゴシック" pitchFamily="34" charset="-128"/>
              </a:rPr>
              <a:t>Branca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B. </a:t>
            </a:r>
            <a:r>
              <a:rPr lang="en-US" dirty="0" err="1" smtClean="0">
                <a:ea typeface="ＭＳ Ｐゴシック" pitchFamily="34" charset="-128"/>
              </a:rPr>
              <a:t>Branca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20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B. </a:t>
            </a:r>
            <a:r>
              <a:rPr lang="fr-BE" dirty="0" err="1">
                <a:ea typeface="ＭＳ Ｐゴシック" pitchFamily="34" charset="-128"/>
              </a:rPr>
              <a:t>Branca</a:t>
            </a:r>
            <a:r>
              <a:rPr lang="fr-BE" dirty="0">
                <a:ea typeface="ＭＳ Ｐゴシック" pitchFamily="34" charset="-128"/>
              </a:rPr>
              <a:t>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Vive a </a:t>
            </a:r>
            <a:r>
              <a:rPr lang="en-US" dirty="0">
                <a:ea typeface="ＭＳ Ｐゴシック" pitchFamily="34" charset="-128"/>
              </a:rPr>
              <a:t>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últimos</a:t>
            </a:r>
            <a:r>
              <a:rPr lang="en-US" dirty="0" smtClean="0">
                <a:ea typeface="ＭＳ Ｐゴシック" pitchFamily="34" charset="-128"/>
              </a:rPr>
              <a:t> 5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</a:t>
            </a:r>
            <a:r>
              <a:rPr lang="en-US" dirty="0" err="1" smtClean="0">
                <a:ea typeface="ＭＳ Ｐゴシック" pitchFamily="34" charset="-128"/>
              </a:rPr>
              <a:t>resente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no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610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6"/>
            <a:ext cx="8229600" cy="455002"/>
          </a:xfrm>
        </p:spPr>
        <p:txBody>
          <a:bodyPr/>
          <a:lstStyle/>
          <a:p>
            <a:r>
              <a:rPr lang="en-US" dirty="0" err="1" smtClean="0"/>
              <a:t>Definição</a:t>
            </a:r>
            <a:r>
              <a:rPr lang="en-US" dirty="0" smtClean="0"/>
              <a:t> de IACS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/>
          </a:p>
        </p:txBody>
      </p:sp>
      <p:sp>
        <p:nvSpPr>
          <p:cNvPr id="8" name="Retângulo 7"/>
          <p:cNvSpPr/>
          <p:nvPr/>
        </p:nvSpPr>
        <p:spPr>
          <a:xfrm>
            <a:off x="140678" y="625525"/>
            <a:ext cx="8768860" cy="5596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Sinais/sintomas de infeção: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5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Estão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no dia do estudo     E       são novos ou </a:t>
            </a:r>
            <a:r>
              <a:rPr lang="pt-PT" sz="15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500" baseline="30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PT" sz="15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Estiveram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presentes nas 2 semanas (14 dias) prévias ao dia do PPS E são novos ou </a:t>
            </a:r>
            <a:r>
              <a:rPr lang="pt-PT" sz="15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agudizados</a:t>
            </a:r>
            <a:r>
              <a:rPr lang="pt-PT" sz="1500" baseline="30000" dirty="0" err="1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pt-PT" sz="15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o residente está (ainda) a receber tratamento antibiótico para esta infeção na data do estudo</a:t>
            </a:r>
            <a:r>
              <a:rPr lang="pt-PT" sz="1500" baseline="300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 início dos sintomas ocorreu:</a:t>
            </a:r>
            <a:endParaRPr lang="pt-PT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Há mais de 48 horas (isto é, no dia 3 seguintes), após o residente ter sido (</a:t>
            </a:r>
            <a:r>
              <a:rPr lang="pt-PT" sz="15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admitido na atual LTCF,  </a:t>
            </a: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OU</a:t>
            </a: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Há menos de 48 horas (ou seja, presente na admissão, no dia da admissão, ou até ao dia 2) após o residente ter sido (</a:t>
            </a:r>
            <a:r>
              <a:rPr lang="pt-PT" sz="15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admitido na atual LTCF proveniente de outra unidade de saúde (por exemplo outra LTCF ou </a:t>
            </a: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hospital)            OU</a:t>
            </a:r>
          </a:p>
          <a:p>
            <a:pPr marL="899160">
              <a:lnSpc>
                <a:spcPct val="150000"/>
              </a:lnSpc>
              <a:spcAft>
                <a:spcPts val="0"/>
              </a:spcAft>
            </a:pP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caso de ILC (infeção do local cirúrgico)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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profundas de órgão / espaço -que ocorram menos de 90 dias após a cirurgia de implante</a:t>
            </a: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OU  No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caso de ILC que ocorrem menos de 30 dias depois de uma </a:t>
            </a:r>
            <a:r>
              <a:rPr lang="pt-PT" sz="15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cirurgia              OU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caso de infeções por </a:t>
            </a:r>
            <a:r>
              <a:rPr lang="pt-PT" sz="1500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Clostridium</a:t>
            </a:r>
            <a:r>
              <a:rPr lang="pt-PT" sz="15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500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difficile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</a:t>
            </a:r>
            <a:r>
              <a:rPr lang="pt-PT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ocorrem menos de 28 dias após a alta de uma unidade de saúde (por exemplo LTCF ou hospital).</a:t>
            </a:r>
            <a:endParaRPr lang="pt-PT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73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227908"/>
            <a:ext cx="8526463" cy="4953181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B. </a:t>
            </a:r>
            <a:r>
              <a:rPr lang="en-US" dirty="0" err="1">
                <a:ea typeface="ＭＳ Ｐゴシック" pitchFamily="34" charset="-128"/>
              </a:rPr>
              <a:t>Branca</a:t>
            </a:r>
            <a:r>
              <a:rPr lang="en-US" dirty="0">
                <a:ea typeface="ＭＳ Ｐゴシック" pitchFamily="34" charset="-128"/>
              </a:rPr>
              <a:t>? </a:t>
            </a:r>
            <a:r>
              <a:rPr lang="en-US" dirty="0" smtClean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Não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está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sob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antibioterapia</a:t>
            </a:r>
            <a:r>
              <a:rPr lang="fr-BE" dirty="0" smtClean="0">
                <a:ea typeface="ＭＳ Ｐゴシック" pitchFamily="34" charset="-128"/>
              </a:rPr>
              <a:t> no </a:t>
            </a:r>
            <a:r>
              <a:rPr lang="fr-BE" dirty="0" err="1" smtClean="0">
                <a:ea typeface="ＭＳ Ｐゴシック" pitchFamily="34" charset="-128"/>
              </a:rPr>
              <a:t>momento</a:t>
            </a:r>
            <a:r>
              <a:rPr lang="fr-BE" dirty="0" smtClean="0">
                <a:ea typeface="ＭＳ Ｐゴシック" pitchFamily="34" charset="-128"/>
              </a:rPr>
              <a:t>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Apresenta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>
                <a:ea typeface="ＭＳ Ｐゴシック" pitchFamily="34" charset="-128"/>
              </a:rPr>
              <a:t>de </a:t>
            </a:r>
            <a:r>
              <a:rPr lang="fr-BE" dirty="0" err="1">
                <a:ea typeface="ＭＳ Ｐゴシック" pitchFamily="34" charset="-128"/>
              </a:rPr>
              <a:t>uma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infeção</a:t>
            </a:r>
            <a:r>
              <a:rPr lang="fr-BE" dirty="0">
                <a:ea typeface="ＭＳ Ｐゴシック" pitchFamily="34" charset="-128"/>
              </a:rPr>
              <a:t>	 </a:t>
            </a:r>
          </a:p>
          <a:p>
            <a:pPr lvl="3" indent="0"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6433" y="1925468"/>
            <a:ext cx="105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sz="2000" dirty="0">
                <a:ea typeface="ＭＳ Ｐゴシック" pitchFamily="34" charset="-128"/>
                <a:sym typeface="Wingdings" pitchFamily="2" charset="2"/>
              </a:rPr>
              <a:t>SIM!</a:t>
            </a: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8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37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127" y="877891"/>
            <a:ext cx="5889939" cy="5377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04083" y="215696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418" y="2792956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504083" y="1122629"/>
            <a:ext cx="5620994" cy="488887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4" y="2085226"/>
            <a:ext cx="7758821" cy="341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61286" y="244124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55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39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64" y="592029"/>
            <a:ext cx="401002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19647" y="229983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48" y="5429961"/>
            <a:ext cx="657225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4207" y="2835368"/>
            <a:ext cx="7124132" cy="14219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rgbClr val="FF0000"/>
                </a:solidFill>
                <a:latin typeface="Calibri" pitchFamily="34" charset="0"/>
              </a:rPr>
              <a:t>Não dispomos do resultado da hemocultura no momento do Inquérito, pelo que não podemos validar INCS!!!</a:t>
            </a:r>
            <a:endParaRPr lang="pt-PT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73" y="849877"/>
            <a:ext cx="7140535" cy="533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13" name="Oval Callout 12"/>
          <p:cNvSpPr/>
          <p:nvPr/>
        </p:nvSpPr>
        <p:spPr bwMode="auto">
          <a:xfrm>
            <a:off x="7209960" y="1448302"/>
            <a:ext cx="2168502" cy="1502227"/>
          </a:xfrm>
          <a:prstGeom prst="wedgeEllipseCallout">
            <a:avLst>
              <a:gd name="adj1" fmla="val -120684"/>
              <a:gd name="adj2" fmla="val 39834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100" dirty="0" err="1" smtClean="0"/>
              <a:t>Apenas</a:t>
            </a:r>
            <a:r>
              <a:rPr lang="en-GB" sz="1100" dirty="0" smtClean="0"/>
              <a:t> </a:t>
            </a:r>
            <a:r>
              <a:rPr lang="en-GB" sz="1100" dirty="0" err="1" smtClean="0"/>
              <a:t>devem</a:t>
            </a:r>
            <a:r>
              <a:rPr lang="en-GB" sz="1100" dirty="0" smtClean="0"/>
              <a:t> </a:t>
            </a:r>
            <a:r>
              <a:rPr lang="en-GB" sz="1100" dirty="0" err="1" smtClean="0"/>
              <a:t>ser</a:t>
            </a:r>
            <a:r>
              <a:rPr lang="en-GB" sz="1100" dirty="0" smtClean="0"/>
              <a:t> </a:t>
            </a:r>
            <a:r>
              <a:rPr lang="en-GB" sz="1100" dirty="0" err="1" smtClean="0"/>
              <a:t>considerados</a:t>
            </a:r>
            <a:r>
              <a:rPr lang="en-GB" sz="1100" dirty="0" smtClean="0"/>
              <a:t> </a:t>
            </a:r>
            <a:r>
              <a:rPr lang="en-GB" sz="1100" dirty="0" err="1" smtClean="0"/>
              <a:t>como</a:t>
            </a:r>
            <a:r>
              <a:rPr lang="en-GB" sz="1100" dirty="0" smtClean="0"/>
              <a:t> </a:t>
            </a:r>
            <a:r>
              <a:rPr lang="en-GB" sz="1100" dirty="0" err="1" smtClean="0"/>
              <a:t>internamento</a:t>
            </a:r>
            <a:r>
              <a:rPr lang="en-GB" sz="1100" dirty="0" smtClean="0"/>
              <a:t> </a:t>
            </a:r>
            <a:r>
              <a:rPr lang="en-GB" sz="1100" dirty="0" err="1" smtClean="0"/>
              <a:t>hospitalar</a:t>
            </a:r>
            <a:r>
              <a:rPr lang="en-GB" sz="1100" dirty="0" smtClean="0"/>
              <a:t> </a:t>
            </a:r>
            <a:r>
              <a:rPr lang="en-GB" sz="1100" dirty="0" err="1" smtClean="0"/>
              <a:t>os</a:t>
            </a:r>
            <a:r>
              <a:rPr lang="en-GB" sz="1100" dirty="0" smtClean="0"/>
              <a:t> </a:t>
            </a:r>
            <a:r>
              <a:rPr lang="en-GB" sz="1100" dirty="0" err="1" smtClean="0"/>
              <a:t>episódios</a:t>
            </a:r>
            <a:r>
              <a:rPr lang="en-GB" sz="1100" dirty="0" smtClean="0"/>
              <a:t> que </a:t>
            </a:r>
            <a:r>
              <a:rPr lang="en-GB" sz="1100" dirty="0" err="1" smtClean="0"/>
              <a:t>envolvam</a:t>
            </a:r>
            <a:r>
              <a:rPr lang="en-GB" sz="1100" dirty="0" smtClean="0"/>
              <a:t> </a:t>
            </a:r>
            <a:r>
              <a:rPr lang="en-GB" sz="1100" dirty="0" err="1" smtClean="0"/>
              <a:t>admissão</a:t>
            </a:r>
            <a:r>
              <a:rPr lang="en-GB" sz="1100" dirty="0" smtClean="0"/>
              <a:t> de </a:t>
            </a:r>
            <a:r>
              <a:rPr lang="en-GB" sz="1100" dirty="0" err="1" smtClean="0"/>
              <a:t>pelo</a:t>
            </a:r>
            <a:r>
              <a:rPr lang="en-GB" sz="1100" dirty="0" smtClean="0"/>
              <a:t> </a:t>
            </a:r>
            <a:r>
              <a:rPr lang="en-GB" sz="1100" dirty="0" err="1" smtClean="0"/>
              <a:t>menos</a:t>
            </a:r>
            <a:r>
              <a:rPr lang="en-GB" sz="1100" dirty="0" smtClean="0"/>
              <a:t> 1 </a:t>
            </a:r>
            <a:r>
              <a:rPr lang="en-GB" sz="1100" dirty="0" err="1" smtClean="0"/>
              <a:t>noite</a:t>
            </a:r>
            <a:r>
              <a:rPr lang="en-GB" sz="1100" dirty="0" smtClean="0"/>
              <a:t> no hospital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Oval Callout 14"/>
          <p:cNvSpPr/>
          <p:nvPr/>
        </p:nvSpPr>
        <p:spPr bwMode="auto">
          <a:xfrm>
            <a:off x="6497782" y="3052354"/>
            <a:ext cx="2519944" cy="2090057"/>
          </a:xfrm>
          <a:prstGeom prst="wedgeEllipseCallout">
            <a:avLst>
              <a:gd name="adj1" fmla="val -82143"/>
              <a:gd name="adj2" fmla="val -40536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900" dirty="0"/>
              <a:t>A cirurgia é definida como um processo em que é feita uma incisão (não apenas um punção de agulha), com a quebra da mucosa e / ou </a:t>
            </a:r>
            <a:r>
              <a:rPr lang="en-GB" sz="900" dirty="0" err="1"/>
              <a:t>pele</a:t>
            </a:r>
            <a:r>
              <a:rPr lang="en-GB" sz="900" dirty="0"/>
              <a:t> </a:t>
            </a:r>
            <a:r>
              <a:rPr lang="en-GB" sz="900" dirty="0" smtClean="0"/>
              <a:t>(</a:t>
            </a:r>
            <a:r>
              <a:rPr lang="en-GB" sz="900" dirty="0" err="1" smtClean="0"/>
              <a:t>incluindo</a:t>
            </a:r>
            <a:r>
              <a:rPr lang="en-GB" sz="900" dirty="0" smtClean="0"/>
              <a:t> </a:t>
            </a:r>
            <a:r>
              <a:rPr lang="en-GB" sz="900" dirty="0" err="1" smtClean="0"/>
              <a:t>abordagens</a:t>
            </a:r>
            <a:r>
              <a:rPr lang="en-GB" sz="900" dirty="0" smtClean="0"/>
              <a:t> </a:t>
            </a:r>
            <a:r>
              <a:rPr lang="en-GB" sz="900" dirty="0" err="1" smtClean="0"/>
              <a:t>laparoscópicas</a:t>
            </a:r>
            <a:r>
              <a:rPr lang="en-GB" sz="900" dirty="0" smtClean="0"/>
              <a:t>). </a:t>
            </a:r>
            <a:r>
              <a:rPr lang="en-GB" sz="900" dirty="0"/>
              <a:t>O procedimento não tem necessariamente de </a:t>
            </a:r>
            <a:r>
              <a:rPr lang="en-GB" sz="900" dirty="0" err="1" smtClean="0"/>
              <a:t>ser</a:t>
            </a:r>
            <a:r>
              <a:rPr lang="en-GB" sz="900" dirty="0" smtClean="0"/>
              <a:t> </a:t>
            </a:r>
            <a:r>
              <a:rPr lang="en-GB" sz="900" dirty="0" err="1" smtClean="0"/>
              <a:t>em</a:t>
            </a:r>
            <a:r>
              <a:rPr lang="en-GB" sz="900" dirty="0" smtClean="0"/>
              <a:t> </a:t>
            </a:r>
            <a:r>
              <a:rPr lang="en-GB" sz="900" dirty="0" err="1" smtClean="0"/>
              <a:t>salas</a:t>
            </a:r>
            <a:r>
              <a:rPr lang="en-GB" sz="900" dirty="0" smtClean="0"/>
              <a:t> de </a:t>
            </a:r>
            <a:r>
              <a:rPr lang="en-GB" sz="900" dirty="0" err="1" smtClean="0"/>
              <a:t>bloco</a:t>
            </a:r>
            <a:r>
              <a:rPr lang="en-GB" sz="900" dirty="0" smtClean="0"/>
              <a:t> </a:t>
            </a:r>
            <a:r>
              <a:rPr lang="en-GB" sz="900" dirty="0" err="1" smtClean="0"/>
              <a:t>operatório</a:t>
            </a:r>
            <a:r>
              <a:rPr lang="en-GB" sz="900" dirty="0" smtClean="0"/>
              <a:t>,  </a:t>
            </a:r>
            <a:r>
              <a:rPr lang="en-GB" sz="900" dirty="0" err="1" smtClean="0"/>
              <a:t>podendo</a:t>
            </a:r>
            <a:r>
              <a:rPr lang="en-GB" sz="900" dirty="0" smtClean="0"/>
              <a:t> </a:t>
            </a:r>
            <a:r>
              <a:rPr lang="en-GB" sz="900" dirty="0" err="1" smtClean="0"/>
              <a:t>acontecer</a:t>
            </a:r>
            <a:r>
              <a:rPr lang="en-GB" sz="900" dirty="0" smtClean="0"/>
              <a:t> </a:t>
            </a:r>
            <a:r>
              <a:rPr lang="en-GB" sz="900" dirty="0"/>
              <a:t>nas salas de </a:t>
            </a:r>
            <a:r>
              <a:rPr lang="en-GB" sz="900" dirty="0" err="1" smtClean="0"/>
              <a:t>radiologia</a:t>
            </a:r>
            <a:r>
              <a:rPr lang="en-GB" sz="900" dirty="0" smtClean="0"/>
              <a:t> de </a:t>
            </a:r>
            <a:r>
              <a:rPr lang="en-GB" sz="900" dirty="0" err="1" smtClean="0"/>
              <a:t>intervenção</a:t>
            </a:r>
            <a:r>
              <a:rPr lang="en-GB" sz="900" dirty="0" smtClean="0"/>
              <a:t> </a:t>
            </a:r>
            <a:r>
              <a:rPr lang="en-GB" sz="900" dirty="0" err="1" smtClean="0"/>
              <a:t>ou</a:t>
            </a:r>
            <a:r>
              <a:rPr lang="en-GB" sz="900" dirty="0" smtClean="0"/>
              <a:t> de </a:t>
            </a:r>
            <a:r>
              <a:rPr lang="en-GB" sz="900" dirty="0"/>
              <a:t>cateterização cardíaca, salas endoscópicas etc.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Oval Callout 15"/>
          <p:cNvSpPr/>
          <p:nvPr/>
        </p:nvSpPr>
        <p:spPr bwMode="auto">
          <a:xfrm>
            <a:off x="6549528" y="5220790"/>
            <a:ext cx="2468198" cy="1547676"/>
          </a:xfrm>
          <a:prstGeom prst="wedgeEllipseCallout">
            <a:avLst>
              <a:gd name="adj1" fmla="val -176379"/>
              <a:gd name="adj2" fmla="val -44291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100" dirty="0"/>
              <a:t>Todas as </a:t>
            </a:r>
            <a:r>
              <a:rPr lang="en-GB" sz="1100" dirty="0" err="1"/>
              <a:t>outras</a:t>
            </a:r>
            <a:r>
              <a:rPr lang="en-GB" sz="1100" dirty="0"/>
              <a:t> </a:t>
            </a:r>
            <a:r>
              <a:rPr lang="en-GB" sz="1100" dirty="0" smtClean="0"/>
              <a:t>para </a:t>
            </a:r>
            <a:r>
              <a:rPr lang="en-GB" sz="1100" dirty="0" err="1" smtClean="0"/>
              <a:t>além</a:t>
            </a:r>
            <a:r>
              <a:rPr lang="en-GB" sz="1100" dirty="0" smtClean="0"/>
              <a:t> das </a:t>
            </a:r>
            <a:r>
              <a:rPr lang="en-GB" sz="1100" dirty="0" err="1" smtClean="0"/>
              <a:t>feridas</a:t>
            </a:r>
            <a:r>
              <a:rPr lang="en-GB" sz="1100" dirty="0" smtClean="0"/>
              <a:t> de </a:t>
            </a:r>
            <a:r>
              <a:rPr lang="en-GB" sz="1100" dirty="0" err="1" smtClean="0"/>
              <a:t>pressão</a:t>
            </a:r>
            <a:r>
              <a:rPr lang="en-GB" sz="1100" dirty="0" smtClean="0"/>
              <a:t>, </a:t>
            </a:r>
            <a:r>
              <a:rPr lang="en-GB" sz="1100" dirty="0"/>
              <a:t>incluindo úlceras de perna, feridas traumáticas ou cirúrgicas e locais de inserção para gastrostomia endoscópica percutânea</a:t>
            </a:r>
            <a:r>
              <a:rPr lang="en-GB" sz="1100" dirty="0" smtClean="0"/>
              <a:t>, </a:t>
            </a:r>
            <a:r>
              <a:rPr lang="en-GB" sz="1100" dirty="0" err="1" smtClean="0"/>
              <a:t>etc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5039" y="2514492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2584" y="2181735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13249" y="2909436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13249" y="5310323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08518" y="5675401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32584" y="363315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5036" y="405555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13249" y="435044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5037" y="4787727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08518" y="504255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17524" y="1705874"/>
            <a:ext cx="12192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 smtClean="0">
                <a:solidFill>
                  <a:srgbClr val="FF0000"/>
                </a:solidFill>
              </a:rPr>
              <a:t>1946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27119" y="144717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itle 16"/>
          <p:cNvSpPr>
            <a:spLocks noGrp="1"/>
          </p:cNvSpPr>
          <p:nvPr>
            <p:ph type="title"/>
          </p:nvPr>
        </p:nvSpPr>
        <p:spPr>
          <a:xfrm>
            <a:off x="323850" y="144463"/>
            <a:ext cx="8229600" cy="822325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93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0" grpId="0"/>
      <p:bldP spid="11" grpId="0"/>
      <p:bldP spid="1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41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9" y="2063932"/>
            <a:ext cx="7849043" cy="247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05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42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83" y="982196"/>
            <a:ext cx="7495523" cy="5273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0593" y="5422514"/>
            <a:ext cx="7124132" cy="14219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rgbClr val="FF0000"/>
                </a:solidFill>
                <a:latin typeface="Calibri" pitchFamily="34" charset="0"/>
              </a:rPr>
              <a:t>Não dispomos do resultado da hemocultura no momento do Inquérito, pelo que não podemos validar INCS!!!</a:t>
            </a:r>
            <a:endParaRPr lang="pt-PT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90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5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992414"/>
            <a:ext cx="8526463" cy="5162550"/>
          </a:xfrm>
        </p:spPr>
        <p:txBody>
          <a:bodyPr/>
          <a:lstStyle/>
          <a:p>
            <a:pPr marL="342900" lvl="0" indent="-342900">
              <a:buFont typeface="Wingdings" pitchFamily="2" charset="2"/>
              <a:buChar char="§"/>
            </a:pPr>
            <a:r>
              <a:rPr lang="en-GB" dirty="0" smtClean="0"/>
              <a:t>R. </a:t>
            </a:r>
            <a:r>
              <a:rPr lang="en-GB" dirty="0" err="1" smtClean="0"/>
              <a:t>Romeu</a:t>
            </a:r>
            <a:r>
              <a:rPr lang="en-GB" dirty="0" smtClean="0"/>
              <a:t> é um </a:t>
            </a:r>
            <a:r>
              <a:rPr lang="en-GB" dirty="0" err="1" smtClean="0"/>
              <a:t>residente</a:t>
            </a:r>
            <a:r>
              <a:rPr lang="en-GB" dirty="0" smtClean="0"/>
              <a:t> do </a:t>
            </a:r>
            <a:r>
              <a:rPr lang="en-GB" dirty="0" err="1" smtClean="0"/>
              <a:t>sexo</a:t>
            </a:r>
            <a:r>
              <a:rPr lang="en-GB" dirty="0" smtClean="0"/>
              <a:t> </a:t>
            </a:r>
            <a:r>
              <a:rPr lang="en-GB" dirty="0" err="1" smtClean="0"/>
              <a:t>masculino</a:t>
            </a:r>
            <a:r>
              <a:rPr lang="en-GB" dirty="0" smtClean="0"/>
              <a:t>, de 83 </a:t>
            </a:r>
            <a:r>
              <a:rPr lang="en-GB" dirty="0" err="1" smtClean="0"/>
              <a:t>anos</a:t>
            </a:r>
            <a:r>
              <a:rPr lang="en-GB" dirty="0" smtClean="0"/>
              <a:t> de </a:t>
            </a:r>
            <a:r>
              <a:rPr lang="en-GB" dirty="0" err="1" smtClean="0"/>
              <a:t>idade</a:t>
            </a:r>
            <a:r>
              <a:rPr lang="en-GB" dirty="0" smtClean="0"/>
              <a:t>, que vive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instituição</a:t>
            </a:r>
            <a:r>
              <a:rPr lang="en-GB" dirty="0" smtClean="0"/>
              <a:t> </a:t>
            </a:r>
            <a:r>
              <a:rPr lang="en-GB" dirty="0" err="1" smtClean="0"/>
              <a:t>há</a:t>
            </a:r>
            <a:r>
              <a:rPr lang="en-GB" dirty="0" smtClean="0"/>
              <a:t> </a:t>
            </a:r>
            <a:r>
              <a:rPr lang="en-GB" dirty="0" err="1" smtClean="0"/>
              <a:t>mais</a:t>
            </a:r>
            <a:r>
              <a:rPr lang="en-GB" dirty="0" smtClean="0"/>
              <a:t> de 2 </a:t>
            </a:r>
            <a:r>
              <a:rPr lang="en-GB" dirty="0" err="1" smtClean="0"/>
              <a:t>anos</a:t>
            </a:r>
            <a:r>
              <a:rPr lang="en-GB" dirty="0" smtClean="0"/>
              <a:t>. </a:t>
            </a:r>
            <a:r>
              <a:rPr lang="en-GB" dirty="0" err="1" smtClean="0"/>
              <a:t>Sofre</a:t>
            </a:r>
            <a:r>
              <a:rPr lang="en-GB" dirty="0" smtClean="0"/>
              <a:t> de </a:t>
            </a:r>
            <a:r>
              <a:rPr lang="en-GB" dirty="0" err="1" smtClean="0"/>
              <a:t>demência</a:t>
            </a:r>
            <a:r>
              <a:rPr lang="en-GB" dirty="0" smtClean="0"/>
              <a:t>.</a:t>
            </a:r>
            <a:endParaRPr lang="en-US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GB" dirty="0" err="1" smtClean="0"/>
              <a:t>Está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r>
              <a:rPr lang="en-GB" dirty="0" smtClean="0"/>
              <a:t> às 8h </a:t>
            </a:r>
            <a:r>
              <a:rPr lang="pt-PT" dirty="0" smtClean="0"/>
              <a:t>do dia do Inquérito </a:t>
            </a:r>
            <a:r>
              <a:rPr lang="fr-BE" dirty="0" smtClean="0"/>
              <a:t>(2 de </a:t>
            </a:r>
            <a:r>
              <a:rPr lang="fr-BE" dirty="0" err="1" smtClean="0"/>
              <a:t>dezembro</a:t>
            </a:r>
            <a:r>
              <a:rPr lang="fr-BE" dirty="0" smtClean="0"/>
              <a:t> de 2015).</a:t>
            </a:r>
            <a:endParaRPr lang="en-US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GB" dirty="0" err="1" smtClean="0"/>
              <a:t>Nas</a:t>
            </a:r>
            <a:r>
              <a:rPr lang="en-GB" dirty="0" smtClean="0"/>
              <a:t> </a:t>
            </a:r>
            <a:r>
              <a:rPr lang="en-GB" dirty="0" err="1" smtClean="0"/>
              <a:t>últimas</a:t>
            </a:r>
            <a:r>
              <a:rPr lang="en-GB" dirty="0" smtClean="0"/>
              <a:t> </a:t>
            </a:r>
            <a:r>
              <a:rPr lang="en-GB" dirty="0" err="1" smtClean="0"/>
              <a:t>duas</a:t>
            </a:r>
            <a:r>
              <a:rPr lang="en-GB" dirty="0" smtClean="0"/>
              <a:t> </a:t>
            </a:r>
            <a:r>
              <a:rPr lang="en-GB" dirty="0" err="1" smtClean="0"/>
              <a:t>semanas</a:t>
            </a:r>
            <a:r>
              <a:rPr lang="en-GB" dirty="0" smtClean="0"/>
              <a:t> </a:t>
            </a:r>
            <a:r>
              <a:rPr lang="en-GB" dirty="0" err="1" smtClean="0"/>
              <a:t>esteve</a:t>
            </a:r>
            <a:r>
              <a:rPr lang="en-GB" dirty="0" smtClean="0"/>
              <a:t> </a:t>
            </a:r>
            <a:r>
              <a:rPr lang="en-GB" dirty="0" err="1" smtClean="0"/>
              <a:t>internado</a:t>
            </a:r>
            <a:r>
              <a:rPr lang="en-GB" dirty="0" smtClean="0"/>
              <a:t> num hospital, </a:t>
            </a:r>
            <a:r>
              <a:rPr lang="en-GB" dirty="0" err="1" smtClean="0"/>
              <a:t>tendo</a:t>
            </a:r>
            <a:r>
              <a:rPr lang="en-GB" dirty="0" smtClean="0"/>
              <a:t> </a:t>
            </a:r>
            <a:r>
              <a:rPr lang="en-GB" dirty="0" err="1" smtClean="0"/>
              <a:t>regressado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véspera</a:t>
            </a:r>
            <a:r>
              <a:rPr lang="en-GB" dirty="0" smtClean="0"/>
              <a:t>. 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pt-PT" dirty="0" smtClean="0"/>
              <a:t>Antes da referenciação para o hospital apresentou sintomas de infeção respiratória e febre</a:t>
            </a:r>
            <a:r>
              <a:rPr lang="fr-BE" dirty="0" smtClean="0"/>
              <a:t>.</a:t>
            </a:r>
            <a:endParaRPr lang="en-US" dirty="0"/>
          </a:p>
          <a:p>
            <a:pPr marL="342900" indent="-342900">
              <a:buFont typeface="Wingdings" pitchFamily="2" charset="2"/>
              <a:buChar char="§"/>
            </a:pPr>
            <a:r>
              <a:rPr lang="en-GB" dirty="0" smtClean="0"/>
              <a:t>Na nota de </a:t>
            </a:r>
            <a:r>
              <a:rPr lang="en-GB" dirty="0" err="1" smtClean="0"/>
              <a:t>alta</a:t>
            </a:r>
            <a:r>
              <a:rPr lang="en-GB" dirty="0" smtClean="0"/>
              <a:t> </a:t>
            </a:r>
            <a:r>
              <a:rPr lang="en-GB" dirty="0" err="1" smtClean="0"/>
              <a:t>hospitalar</a:t>
            </a:r>
            <a:r>
              <a:rPr lang="en-GB" dirty="0" smtClean="0"/>
              <a:t> é </a:t>
            </a:r>
            <a:r>
              <a:rPr lang="en-GB" dirty="0" err="1" smtClean="0"/>
              <a:t>confirmado</a:t>
            </a:r>
            <a:r>
              <a:rPr lang="en-GB" dirty="0" smtClean="0"/>
              <a:t> o </a:t>
            </a:r>
            <a:r>
              <a:rPr lang="en-GB" dirty="0" err="1" smtClean="0"/>
              <a:t>diagnóstico</a:t>
            </a:r>
            <a:r>
              <a:rPr lang="en-GB" dirty="0" smtClean="0"/>
              <a:t> de pneumonia com </a:t>
            </a:r>
            <a:r>
              <a:rPr lang="en-GB" dirty="0" err="1" smtClean="0"/>
              <a:t>hipóxia</a:t>
            </a:r>
            <a:r>
              <a:rPr lang="en-GB" dirty="0" smtClean="0"/>
              <a:t>;  </a:t>
            </a:r>
            <a:r>
              <a:rPr lang="en-GB" dirty="0" err="1" smtClean="0"/>
              <a:t>registo</a:t>
            </a:r>
            <a:r>
              <a:rPr lang="en-GB" dirty="0" smtClean="0"/>
              <a:t> de </a:t>
            </a:r>
            <a:r>
              <a:rPr lang="en-GB" dirty="0" err="1" smtClean="0"/>
              <a:t>saturação</a:t>
            </a:r>
            <a:r>
              <a:rPr lang="en-GB" dirty="0" smtClean="0"/>
              <a:t> de O</a:t>
            </a:r>
            <a:r>
              <a:rPr lang="en-GB" baseline="-25000" dirty="0" smtClean="0"/>
              <a:t>2</a:t>
            </a:r>
            <a:r>
              <a:rPr lang="en-GB" dirty="0" smtClean="0"/>
              <a:t> de </a:t>
            </a:r>
            <a:r>
              <a:rPr lang="en-GB" dirty="0"/>
              <a:t>80% </a:t>
            </a:r>
            <a:r>
              <a:rPr lang="en-GB" dirty="0" smtClean="0"/>
              <a:t>é </a:t>
            </a:r>
            <a:r>
              <a:rPr lang="en-GB" dirty="0" err="1" smtClean="0"/>
              <a:t>imagem</a:t>
            </a:r>
            <a:r>
              <a:rPr lang="en-GB" dirty="0" smtClean="0"/>
              <a:t> </a:t>
            </a:r>
            <a:r>
              <a:rPr lang="en-GB" dirty="0" err="1" smtClean="0"/>
              <a:t>radiológica</a:t>
            </a:r>
            <a:r>
              <a:rPr lang="en-GB" dirty="0" smtClean="0"/>
              <a:t> </a:t>
            </a:r>
            <a:r>
              <a:rPr lang="en-GB" dirty="0" err="1" smtClean="0"/>
              <a:t>compatível</a:t>
            </a:r>
            <a:r>
              <a:rPr lang="en-GB" dirty="0" smtClean="0"/>
              <a:t> com pneumonia.</a:t>
            </a:r>
            <a:endParaRPr lang="en-US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GB" dirty="0" err="1" smtClean="0"/>
              <a:t>Foi</a:t>
            </a:r>
            <a:r>
              <a:rPr lang="en-GB" dirty="0" smtClean="0"/>
              <a:t> </a:t>
            </a:r>
            <a:r>
              <a:rPr lang="en-GB" dirty="0" err="1" smtClean="0"/>
              <a:t>tratado</a:t>
            </a:r>
            <a:r>
              <a:rPr lang="en-GB" dirty="0" smtClean="0"/>
              <a:t> </a:t>
            </a:r>
            <a:r>
              <a:rPr lang="en-GB" dirty="0"/>
              <a:t>com </a:t>
            </a:r>
            <a:r>
              <a:rPr lang="en-GB" dirty="0" err="1"/>
              <a:t>ceftriaxona</a:t>
            </a:r>
            <a:r>
              <a:rPr lang="en-GB" dirty="0"/>
              <a:t> </a:t>
            </a:r>
            <a:r>
              <a:rPr lang="en-GB" dirty="0" smtClean="0"/>
              <a:t>2g/d e </a:t>
            </a:r>
            <a:r>
              <a:rPr lang="en-GB" dirty="0" err="1" smtClean="0"/>
              <a:t>recebeu</a:t>
            </a:r>
            <a:r>
              <a:rPr lang="en-GB" dirty="0" smtClean="0"/>
              <a:t> a </a:t>
            </a:r>
            <a:r>
              <a:rPr lang="en-GB" dirty="0" err="1" smtClean="0"/>
              <a:t>sua</a:t>
            </a:r>
            <a:r>
              <a:rPr lang="en-GB" dirty="0" smtClean="0"/>
              <a:t> última dose no dia da alta hospitalar. </a:t>
            </a: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57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992414"/>
            <a:ext cx="8526463" cy="5162550"/>
          </a:xfrm>
        </p:spPr>
        <p:txBody>
          <a:bodyPr/>
          <a:lstStyle/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 smtClean="0"/>
              <a:t>Durante o </a:t>
            </a:r>
            <a:r>
              <a:rPr lang="en-GB" dirty="0" err="1" smtClean="0"/>
              <a:t>internamento</a:t>
            </a:r>
            <a:r>
              <a:rPr lang="en-GB" dirty="0" smtClean="0"/>
              <a:t> </a:t>
            </a:r>
            <a:r>
              <a:rPr lang="en-GB" dirty="0" err="1" smtClean="0"/>
              <a:t>hospitalar</a:t>
            </a:r>
            <a:r>
              <a:rPr lang="en-GB" dirty="0" smtClean="0"/>
              <a:t> </a:t>
            </a:r>
            <a:r>
              <a:rPr lang="en-GB" dirty="0" err="1" smtClean="0"/>
              <a:t>desenvolveu</a:t>
            </a:r>
            <a:r>
              <a:rPr lang="en-GB" dirty="0" smtClean="0"/>
              <a:t> </a:t>
            </a:r>
            <a:r>
              <a:rPr lang="en-GB" dirty="0" err="1"/>
              <a:t>uma</a:t>
            </a:r>
            <a:r>
              <a:rPr lang="en-GB" dirty="0"/>
              <a:t> </a:t>
            </a:r>
            <a:r>
              <a:rPr lang="en-GB" dirty="0" err="1" smtClean="0"/>
              <a:t>úlcera</a:t>
            </a:r>
            <a:r>
              <a:rPr lang="en-GB" dirty="0" smtClean="0"/>
              <a:t> de </a:t>
            </a:r>
            <a:r>
              <a:rPr lang="en-GB" dirty="0" err="1" smtClean="0"/>
              <a:t>pressão</a:t>
            </a:r>
            <a:r>
              <a:rPr lang="en-GB" dirty="0" smtClean="0"/>
              <a:t> </a:t>
            </a:r>
            <a:r>
              <a:rPr lang="en-GB" dirty="0" err="1" smtClean="0"/>
              <a:t>sagrada</a:t>
            </a:r>
            <a:r>
              <a:rPr lang="en-GB" dirty="0" smtClean="0"/>
              <a:t> de </a:t>
            </a:r>
            <a:r>
              <a:rPr lang="en-GB" dirty="0" err="1" smtClean="0"/>
              <a:t>grau</a:t>
            </a:r>
            <a:r>
              <a:rPr lang="en-GB" dirty="0" smtClean="0"/>
              <a:t> 2. </a:t>
            </a:r>
            <a:r>
              <a:rPr lang="en-GB" dirty="0" err="1" smtClean="0"/>
              <a:t>Não</a:t>
            </a:r>
            <a:r>
              <a:rPr lang="en-GB" dirty="0" smtClean="0"/>
              <a:t> </a:t>
            </a:r>
            <a:r>
              <a:rPr lang="en-GB" dirty="0" err="1" smtClean="0"/>
              <a:t>apresenta</a:t>
            </a:r>
            <a:r>
              <a:rPr lang="en-GB" dirty="0" smtClean="0"/>
              <a:t> </a:t>
            </a:r>
            <a:r>
              <a:rPr lang="en-GB" dirty="0" err="1" smtClean="0"/>
              <a:t>outras</a:t>
            </a:r>
            <a:r>
              <a:rPr lang="en-GB" dirty="0" smtClean="0"/>
              <a:t> </a:t>
            </a:r>
            <a:r>
              <a:rPr lang="en-GB" dirty="0" err="1" smtClean="0"/>
              <a:t>feridas</a:t>
            </a:r>
            <a:r>
              <a:rPr lang="en-GB" dirty="0" smtClean="0"/>
              <a:t>.</a:t>
            </a: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n-GB" dirty="0" smtClean="0"/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 err="1" smtClean="0"/>
              <a:t>Ainda</a:t>
            </a:r>
            <a:r>
              <a:rPr lang="en-GB" dirty="0" smtClean="0"/>
              <a:t> </a:t>
            </a:r>
            <a:r>
              <a:rPr lang="en-GB" dirty="0" err="1" smtClean="0"/>
              <a:t>está</a:t>
            </a:r>
            <a:r>
              <a:rPr lang="en-GB" dirty="0" smtClean="0"/>
              <a:t> </a:t>
            </a:r>
            <a:r>
              <a:rPr lang="en-GB" dirty="0" err="1" smtClean="0"/>
              <a:t>acamado</a:t>
            </a:r>
            <a:r>
              <a:rPr lang="en-GB" dirty="0" smtClean="0"/>
              <a:t> </a:t>
            </a:r>
            <a:r>
              <a:rPr lang="en-GB" dirty="0" err="1" smtClean="0"/>
              <a:t>porque</a:t>
            </a:r>
            <a:r>
              <a:rPr lang="en-GB" dirty="0" smtClean="0"/>
              <a:t> </a:t>
            </a:r>
            <a:r>
              <a:rPr lang="en-GB" dirty="0" err="1" smtClean="0"/>
              <a:t>está</a:t>
            </a:r>
            <a:r>
              <a:rPr lang="en-GB" dirty="0" smtClean="0"/>
              <a:t> </a:t>
            </a:r>
            <a:r>
              <a:rPr lang="en-GB" dirty="0" err="1" smtClean="0"/>
              <a:t>muito</a:t>
            </a:r>
            <a:r>
              <a:rPr lang="en-GB" dirty="0" smtClean="0"/>
              <a:t> </a:t>
            </a:r>
            <a:r>
              <a:rPr lang="en-GB" dirty="0" err="1" smtClean="0"/>
              <a:t>fraco</a:t>
            </a:r>
            <a:r>
              <a:rPr lang="en-GB" dirty="0" smtClean="0"/>
              <a:t> e a </a:t>
            </a:r>
            <a:r>
              <a:rPr lang="en-GB" dirty="0" err="1" smtClean="0"/>
              <a:t>convalescer</a:t>
            </a:r>
            <a:r>
              <a:rPr lang="en-GB" dirty="0" smtClean="0"/>
              <a:t> da </a:t>
            </a:r>
            <a:r>
              <a:rPr lang="en-GB" dirty="0" err="1" smtClean="0"/>
              <a:t>infeção</a:t>
            </a:r>
            <a:r>
              <a:rPr lang="en-GB" dirty="0" smtClean="0"/>
              <a:t>. </a:t>
            </a: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n-GB" dirty="0" smtClean="0"/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 smtClean="0"/>
              <a:t>As </a:t>
            </a:r>
            <a:r>
              <a:rPr lang="en-GB" dirty="0" err="1" smtClean="0"/>
              <a:t>enfermeiras</a:t>
            </a:r>
            <a:r>
              <a:rPr lang="en-GB" dirty="0" smtClean="0"/>
              <a:t> </a:t>
            </a:r>
            <a:r>
              <a:rPr lang="en-GB" dirty="0" err="1" smtClean="0"/>
              <a:t>mudaram</a:t>
            </a:r>
            <a:r>
              <a:rPr lang="en-GB" dirty="0" smtClean="0"/>
              <a:t> o </a:t>
            </a:r>
            <a:r>
              <a:rPr lang="en-GB" dirty="0" err="1" smtClean="0"/>
              <a:t>seu</a:t>
            </a:r>
            <a:r>
              <a:rPr lang="en-GB" dirty="0" smtClean="0"/>
              <a:t> </a:t>
            </a:r>
            <a:r>
              <a:rPr lang="en-GB" dirty="0" err="1" smtClean="0"/>
              <a:t>catéter</a:t>
            </a:r>
            <a:r>
              <a:rPr lang="en-GB" dirty="0" smtClean="0"/>
              <a:t> </a:t>
            </a:r>
            <a:r>
              <a:rPr lang="en-GB" dirty="0" err="1" smtClean="0"/>
              <a:t>urinário</a:t>
            </a:r>
            <a:r>
              <a:rPr lang="en-GB" dirty="0" smtClean="0"/>
              <a:t> no momento de </a:t>
            </a:r>
            <a:r>
              <a:rPr lang="en-GB" dirty="0" err="1" smtClean="0"/>
              <a:t>readmissão</a:t>
            </a:r>
            <a:r>
              <a:rPr lang="en-GB" dirty="0" smtClean="0"/>
              <a:t> </a:t>
            </a:r>
            <a:r>
              <a:rPr lang="fr-BE" dirty="0" smtClean="0"/>
              <a:t>na </a:t>
            </a:r>
            <a:r>
              <a:rPr lang="fr-BE" dirty="0" err="1" smtClean="0"/>
              <a:t>instituição</a:t>
            </a:r>
            <a:r>
              <a:rPr lang="fr-BE" dirty="0" smtClean="0"/>
              <a:t>. </a:t>
            </a: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fr-BE" dirty="0" smtClean="0"/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fr-BE" dirty="0" err="1" smtClean="0"/>
              <a:t>Apresenta</a:t>
            </a:r>
            <a:r>
              <a:rPr lang="fr-BE" dirty="0" smtClean="0"/>
              <a:t>-se continente para </a:t>
            </a:r>
            <a:r>
              <a:rPr lang="fr-BE" dirty="0" err="1" smtClean="0"/>
              <a:t>fezes</a:t>
            </a:r>
            <a:r>
              <a:rPr lang="fr-BE" dirty="0" smtClean="0"/>
              <a:t>.</a:t>
            </a:r>
            <a:endParaRPr lang="en-GB" dirty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01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23850" y="1063188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R. </a:t>
            </a:r>
            <a:r>
              <a:rPr lang="fr-BE" dirty="0" err="1" smtClean="0">
                <a:ea typeface="ＭＳ Ｐゴシック" pitchFamily="34" charset="-128"/>
              </a:rPr>
              <a:t>Romeu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 smtClean="0">
                <a:ea typeface="ＭＳ Ｐゴシック" pitchFamily="34" charset="-128"/>
              </a:rPr>
              <a:t>um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residente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elegível</a:t>
            </a:r>
            <a:r>
              <a:rPr lang="fr-BE" dirty="0" smtClean="0">
                <a:ea typeface="ＭＳ Ｐゴシック" pitchFamily="34" charset="-128"/>
              </a:rPr>
              <a:t> para 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? S/N</a:t>
            </a: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</a:t>
            </a:r>
            <a:r>
              <a:rPr lang="fr-BE" dirty="0">
                <a:ea typeface="ＭＳ Ｐゴシック" pitchFamily="34" charset="-128"/>
              </a:rPr>
              <a:t>R. </a:t>
            </a:r>
            <a:r>
              <a:rPr lang="fr-BE" dirty="0" err="1" smtClean="0">
                <a:ea typeface="ＭＳ Ｐゴシック" pitchFamily="34" charset="-128"/>
              </a:rPr>
              <a:t>Romeu</a:t>
            </a:r>
            <a:r>
              <a:rPr lang="fr-BE" dirty="0" smtClean="0">
                <a:ea typeface="ＭＳ Ｐゴシック" pitchFamily="34" charset="-128"/>
              </a:rPr>
              <a:t>? </a:t>
            </a:r>
            <a:r>
              <a:rPr lang="en-US" dirty="0" smtClean="0">
                <a:ea typeface="ＭＳ Ｐゴシック" pitchFamily="34" charset="-128"/>
              </a:rPr>
              <a:t> S/N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 smtClean="0">
                <a:ea typeface="ＭＳ Ｐゴシック" pitchFamily="34" charset="-128"/>
              </a:rPr>
              <a:t>Em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caso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afirmativo</a:t>
            </a:r>
            <a:r>
              <a:rPr lang="fr-BE" dirty="0" smtClean="0">
                <a:ea typeface="ＭＳ Ｐゴシック" pitchFamily="34" charset="-128"/>
              </a:rPr>
              <a:t>, </a:t>
            </a:r>
            <a:r>
              <a:rPr lang="fr-BE" dirty="0" err="1" smtClean="0">
                <a:ea typeface="ＭＳ Ｐゴシック" pitchFamily="34" charset="-128"/>
              </a:rPr>
              <a:t>por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favor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pt-PT" dirty="0" smtClean="0">
                <a:ea typeface="ＭＳ Ｐゴシック" pitchFamily="34" charset="-128"/>
              </a:rPr>
              <a:t>complete um Questionário de Residente.</a:t>
            </a: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45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35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Apresentação</a:t>
            </a:r>
            <a:r>
              <a:rPr lang="en-GB" dirty="0" smtClean="0"/>
              <a:t> 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50" y="4335418"/>
            <a:ext cx="8456613" cy="1006475"/>
          </a:xfrm>
        </p:spPr>
        <p:txBody>
          <a:bodyPr/>
          <a:lstStyle/>
          <a:p>
            <a:r>
              <a:rPr lang="en-GB" dirty="0" smtClean="0"/>
              <a:t>Estudos de </a:t>
            </a:r>
            <a:r>
              <a:rPr lang="en-GB" dirty="0" err="1" smtClean="0"/>
              <a:t>caso</a:t>
            </a:r>
            <a:r>
              <a:rPr lang="en-GB" dirty="0" smtClean="0"/>
              <a:t>-parte 1: </a:t>
            </a:r>
          </a:p>
          <a:p>
            <a:r>
              <a:rPr lang="en-GB" dirty="0" err="1" smtClean="0"/>
              <a:t>Casos</a:t>
            </a:r>
            <a:r>
              <a:rPr lang="en-GB" dirty="0" smtClean="0"/>
              <a:t> 1-6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464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5: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R. </a:t>
            </a:r>
            <a:r>
              <a:rPr lang="fr-BE" dirty="0" err="1" smtClean="0">
                <a:ea typeface="ＭＳ Ｐゴシック" pitchFamily="34" charset="-128"/>
              </a:rPr>
              <a:t>Romeu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 smtClean="0">
                <a:ea typeface="ＭＳ Ｐゴシック" pitchFamily="34" charset="-128"/>
              </a:rPr>
              <a:t>um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residente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elegível</a:t>
            </a:r>
            <a:r>
              <a:rPr lang="fr-BE" dirty="0" smtClean="0">
                <a:ea typeface="ＭＳ Ｐゴシック" pitchFamily="34" charset="-128"/>
              </a:rPr>
              <a:t> para 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? S/N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Reside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mais</a:t>
            </a:r>
            <a:r>
              <a:rPr lang="en-US" dirty="0" smtClean="0">
                <a:ea typeface="ＭＳ Ｐゴシック" pitchFamily="34" charset="-128"/>
              </a:rPr>
              <a:t> de dois anos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às</a:t>
            </a:r>
            <a:r>
              <a:rPr lang="en-US" dirty="0" smtClean="0">
                <a:ea typeface="ＭＳ Ｐゴシック" pitchFamily="34" charset="-128"/>
              </a:rPr>
              <a:t>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do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da LTCF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ao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5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R. </a:t>
            </a:r>
            <a:r>
              <a:rPr lang="en-US" dirty="0" err="1" smtClean="0">
                <a:ea typeface="ＭＳ Ｐゴシック" pitchFamily="34" charset="-128"/>
              </a:rPr>
              <a:t>Romeu</a:t>
            </a:r>
            <a:r>
              <a:rPr lang="en-US" dirty="0" smtClean="0">
                <a:ea typeface="ＭＳ Ｐゴシック" pitchFamily="34" charset="-128"/>
              </a:rPr>
              <a:t>?</a:t>
            </a: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 NÃO!</a:t>
            </a: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smtClean="0">
                <a:ea typeface="ＭＳ Ｐゴシック" pitchFamily="34" charset="-128"/>
              </a:rPr>
              <a:t>Sem </a:t>
            </a:r>
            <a:r>
              <a:rPr lang="fr-BE" dirty="0" err="1" smtClean="0">
                <a:ea typeface="ＭＳ Ｐゴシック" pitchFamily="34" charset="-128"/>
              </a:rPr>
              <a:t>terapêutica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antimicrobiana</a:t>
            </a:r>
            <a:r>
              <a:rPr lang="fr-BE" dirty="0" smtClean="0">
                <a:ea typeface="ＭＳ Ｐゴシック" pitchFamily="34" charset="-128"/>
              </a:rPr>
              <a:t>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smtClean="0">
                <a:ea typeface="ＭＳ Ｐゴシック" pitchFamily="34" charset="-128"/>
              </a:rPr>
              <a:t>Sem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de </a:t>
            </a:r>
            <a:r>
              <a:rPr lang="fr-BE" dirty="0" err="1" smtClean="0">
                <a:ea typeface="ＭＳ Ｐゴシック" pitchFamily="34" charset="-128"/>
              </a:rPr>
              <a:t>infeção</a:t>
            </a:r>
            <a:r>
              <a:rPr lang="fr-BE" dirty="0" smtClean="0">
                <a:ea typeface="ＭＳ Ｐゴシック" pitchFamily="34" charset="-128"/>
              </a:rPr>
              <a:t> no dia do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47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5: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14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D. </a:t>
            </a:r>
            <a:r>
              <a:rPr lang="en-US" dirty="0" err="1" smtClean="0">
                <a:ea typeface="ＭＳ Ｐゴシック" pitchFamily="34" charset="-128"/>
              </a:rPr>
              <a:t>Raposo</a:t>
            </a:r>
            <a:r>
              <a:rPr lang="en-US" dirty="0" smtClean="0">
                <a:ea typeface="ＭＳ Ｐゴシック" pitchFamily="34" charset="-128"/>
              </a:rPr>
              <a:t> é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de 82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idade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diabética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7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sem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internamentos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recentes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habitualmente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acamada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úlcera de </a:t>
            </a:r>
            <a:r>
              <a:rPr lang="en-US" dirty="0" err="1">
                <a:ea typeface="ＭＳ Ｐゴシック" pitchFamily="34" charset="-128"/>
              </a:rPr>
              <a:t>pressão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coxa</a:t>
            </a:r>
            <a:r>
              <a:rPr lang="en-US" dirty="0" smtClean="0">
                <a:ea typeface="ＭＳ Ｐゴシック" pitchFamily="34" charset="-128"/>
              </a:rPr>
              <a:t>, mas </a:t>
            </a:r>
            <a:r>
              <a:rPr lang="en-US" dirty="0" err="1">
                <a:ea typeface="ＭＳ Ｐゴシック" pitchFamily="34" charset="-128"/>
              </a:rPr>
              <a:t>não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feridas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Tem um </a:t>
            </a:r>
            <a:r>
              <a:rPr lang="en-US" dirty="0">
                <a:ea typeface="ＭＳ Ｐゴシック" pitchFamily="34" charset="-128"/>
              </a:rPr>
              <a:t>cateter urinário de longa duração 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tem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vascular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apirética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 err="1" smtClean="0">
                <a:ea typeface="ＭＳ Ｐゴシック" pitchFamily="34" charset="-128"/>
              </a:rPr>
              <a:t>orientada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continente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2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23850" y="1063188"/>
            <a:ext cx="8526463" cy="516255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>
                <a:ea typeface="ＭＳ Ｐゴシック" pitchFamily="34" charset="-128"/>
              </a:rPr>
              <a:t>estudo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(2 de </a:t>
            </a:r>
            <a:r>
              <a:rPr lang="en-US" dirty="0" err="1" smtClean="0">
                <a:ea typeface="ＭＳ Ｐゴシック" pitchFamily="34" charset="-128"/>
              </a:rPr>
              <a:t>dezembro</a:t>
            </a:r>
            <a:r>
              <a:rPr lang="en-US" dirty="0" smtClean="0">
                <a:ea typeface="ＭＳ Ｐゴシック" pitchFamily="34" charset="-128"/>
              </a:rPr>
              <a:t> de 2015) </a:t>
            </a:r>
            <a:r>
              <a:rPr lang="en-US" dirty="0" err="1">
                <a:ea typeface="ＭＳ Ｐゴシック" pitchFamily="34" charset="-128"/>
              </a:rPr>
              <a:t>ela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sente</a:t>
            </a:r>
            <a:r>
              <a:rPr lang="en-US" dirty="0" smtClean="0">
                <a:ea typeface="ＭＳ Ｐゴシック" pitchFamily="34" charset="-128"/>
              </a:rPr>
              <a:t>-se </a:t>
            </a:r>
            <a:r>
              <a:rPr lang="en-US" dirty="0" err="1" smtClean="0">
                <a:ea typeface="ＭＳ Ｐゴシック" pitchFamily="34" charset="-128"/>
              </a:rPr>
              <a:t>bem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e </a:t>
            </a:r>
            <a:r>
              <a:rPr lang="en-US" dirty="0" smtClean="0">
                <a:ea typeface="ＭＳ Ｐゴシック" pitchFamily="34" charset="-128"/>
              </a:rPr>
              <a:t>o </a:t>
            </a:r>
            <a:r>
              <a:rPr lang="en-US" dirty="0" err="1" smtClean="0">
                <a:ea typeface="ＭＳ Ｐゴシック" pitchFamily="34" charset="-128"/>
              </a:rPr>
              <a:t>seu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apetite é bom. 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Os </a:t>
            </a:r>
            <a:r>
              <a:rPr lang="en-US" dirty="0" err="1" smtClean="0">
                <a:ea typeface="ＭＳ Ｐゴシック" pitchFamily="34" charset="-128"/>
              </a:rPr>
              <a:t>resultados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laboratoriais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duas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uroculturas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consecutivas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mostram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 </a:t>
            </a:r>
            <a:r>
              <a:rPr lang="en-US" dirty="0" err="1">
                <a:ea typeface="ＭＳ Ｐゴシック" pitchFamily="34" charset="-128"/>
              </a:rPr>
              <a:t>presença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de &gt;10</a:t>
            </a:r>
            <a:r>
              <a:rPr lang="en-US" baseline="30000" dirty="0" smtClean="0">
                <a:ea typeface="ＭＳ Ｐゴシック" pitchFamily="34" charset="-128"/>
              </a:rPr>
              <a:t>5</a:t>
            </a:r>
            <a:r>
              <a:rPr lang="en-US" dirty="0" smtClean="0">
                <a:ea typeface="ＭＳ Ｐゴシック" pitchFamily="34" charset="-128"/>
              </a:rPr>
              <a:t> UFC/ml de </a:t>
            </a:r>
            <a:r>
              <a:rPr lang="en-US" i="1" dirty="0">
                <a:ea typeface="ＭＳ Ｐゴシック" pitchFamily="34" charset="-128"/>
              </a:rPr>
              <a:t>Enterococcus </a:t>
            </a:r>
            <a:r>
              <a:rPr lang="en-US" i="1" dirty="0" err="1" smtClean="0">
                <a:ea typeface="ＭＳ Ｐゴシック" pitchFamily="34" charset="-128"/>
              </a:rPr>
              <a:t>faecalis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sensível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glicopeptídeos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sz="1100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Perante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resultado</a:t>
            </a:r>
            <a:r>
              <a:rPr lang="en-US" dirty="0" smtClean="0">
                <a:ea typeface="ＭＳ Ｐゴシック" pitchFamily="34" charset="-128"/>
              </a:rPr>
              <a:t>, o </a:t>
            </a:r>
            <a:r>
              <a:rPr lang="en-US" dirty="0" err="1">
                <a:ea typeface="ＭＳ Ｐゴシック" pitchFamily="34" charset="-128"/>
              </a:rPr>
              <a:t>s</a:t>
            </a:r>
            <a:r>
              <a:rPr lang="en-US" dirty="0" err="1" smtClean="0">
                <a:ea typeface="ＭＳ Ｐゴシック" pitchFamily="34" charset="-128"/>
              </a:rPr>
              <a:t>eu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médico</a:t>
            </a:r>
            <a:r>
              <a:rPr lang="en-US" dirty="0" smtClean="0">
                <a:ea typeface="ＭＳ Ｐゴシック" pitchFamily="34" charset="-128"/>
              </a:rPr>
              <a:t> de MGF </a:t>
            </a:r>
            <a:r>
              <a:rPr lang="en-US" dirty="0">
                <a:ea typeface="ＭＳ Ｐゴシック" pitchFamily="34" charset="-128"/>
              </a:rPr>
              <a:t>deu </a:t>
            </a:r>
            <a:r>
              <a:rPr lang="en-US" dirty="0" err="1">
                <a:ea typeface="ＭＳ Ｐゴシック" pitchFamily="34" charset="-128"/>
              </a:rPr>
              <a:t>início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a um </a:t>
            </a:r>
            <a:r>
              <a:rPr lang="en-US" dirty="0" err="1" smtClean="0">
                <a:ea typeface="ＭＳ Ｐゴシック" pitchFamily="34" charset="-128"/>
              </a:rPr>
              <a:t>curso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cinco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dias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amoxicilina-ácido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clavulânico</a:t>
            </a:r>
            <a:r>
              <a:rPr lang="en-US" dirty="0" smtClean="0">
                <a:ea typeface="ＭＳ Ｐゴシック" pitchFamily="34" charset="-128"/>
              </a:rPr>
              <a:t> oral.</a:t>
            </a:r>
            <a:endParaRPr lang="en-US" sz="1100" dirty="0">
              <a:ea typeface="ＭＳ Ｐゴシック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As </a:t>
            </a:r>
            <a:r>
              <a:rPr lang="en-US" dirty="0" err="1" smtClean="0">
                <a:ea typeface="ＭＳ Ｐゴシック" pitchFamily="34" charset="-128"/>
              </a:rPr>
              <a:t>notas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clínicas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referem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nenhuma história recente de febre, </a:t>
            </a:r>
            <a:r>
              <a:rPr lang="en-US" dirty="0" err="1" smtClean="0">
                <a:ea typeface="ＭＳ Ｐゴシック" pitchFamily="34" charset="-128"/>
              </a:rPr>
              <a:t>dor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suprapúbica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ou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costovertebral</a:t>
            </a:r>
            <a:r>
              <a:rPr lang="en-GB" dirty="0" smtClean="0">
                <a:ea typeface="ＭＳ Ｐゴシック" pitchFamily="34" charset="-128"/>
              </a:rPr>
              <a:t>;  </a:t>
            </a:r>
            <a:r>
              <a:rPr lang="pt-PT" dirty="0" smtClean="0">
                <a:ea typeface="ＭＳ Ｐゴシック" pitchFamily="34" charset="-128"/>
              </a:rPr>
              <a:t>não há dor nem sinais de infeção do local de inserção do catéter urinário e não se observa perda de urina</a:t>
            </a:r>
            <a:r>
              <a:rPr lang="ga-IE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49</a:t>
            </a:r>
            <a:endParaRPr lang="en-US" dirty="0"/>
          </a:p>
        </p:txBody>
      </p:sp>
      <p:sp>
        <p:nvSpPr>
          <p:cNvPr id="8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58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D. Raposo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Devemos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preencher</a:t>
            </a:r>
            <a:r>
              <a:rPr lang="en-US" dirty="0">
                <a:ea typeface="ＭＳ Ｐゴシック" pitchFamily="34" charset="-128"/>
              </a:rPr>
              <a:t> um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de </a:t>
            </a:r>
            <a:r>
              <a:rPr lang="en-US" dirty="0" err="1">
                <a:ea typeface="ＭＳ Ｐゴシック" pitchFamily="34" charset="-128"/>
              </a:rPr>
              <a:t>Residente</a:t>
            </a:r>
            <a:r>
              <a:rPr lang="en-US" dirty="0">
                <a:ea typeface="ＭＳ Ｐゴシック" pitchFamily="34" charset="-128"/>
              </a:rPr>
              <a:t> para </a:t>
            </a:r>
            <a:r>
              <a:rPr lang="en-US" dirty="0" smtClean="0">
                <a:ea typeface="ＭＳ Ｐゴシック" pitchFamily="34" charset="-128"/>
              </a:rPr>
              <a:t>D. </a:t>
            </a:r>
            <a:r>
              <a:rPr lang="en-US" dirty="0" err="1" smtClean="0">
                <a:ea typeface="ＭＳ Ｐゴシック" pitchFamily="34" charset="-128"/>
              </a:rPr>
              <a:t>Raposo</a:t>
            </a:r>
            <a:r>
              <a:rPr lang="en-US" dirty="0" smtClean="0">
                <a:ea typeface="ＭＳ Ｐゴシック" pitchFamily="34" charset="-128"/>
              </a:rPr>
              <a:t>? </a:t>
            </a:r>
            <a:r>
              <a:rPr lang="en-US" dirty="0">
                <a:ea typeface="ＭＳ Ｐゴシック" pitchFamily="34" charset="-128"/>
              </a:rPr>
              <a:t>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>
                <a:ea typeface="ＭＳ Ｐゴシック" pitchFamily="34" charset="-128"/>
              </a:rPr>
              <a:t>Em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caso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afirmativo</a:t>
            </a:r>
            <a:r>
              <a:rPr lang="fr-BE" dirty="0">
                <a:ea typeface="ＭＳ Ｐゴシック" pitchFamily="34" charset="-128"/>
              </a:rPr>
              <a:t>, </a:t>
            </a:r>
            <a:r>
              <a:rPr lang="fr-BE" dirty="0" err="1">
                <a:ea typeface="ＭＳ Ｐゴシック" pitchFamily="34" charset="-128"/>
              </a:rPr>
              <a:t>por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favor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pt-PT" dirty="0">
                <a:ea typeface="ＭＳ Ｐゴシック" pitchFamily="34" charset="-128"/>
              </a:rPr>
              <a:t>complete um Questionário de Residente.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618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. Raposo 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S/N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Vive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anos</a:t>
            </a: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p</a:t>
            </a:r>
            <a:r>
              <a:rPr lang="en-US" dirty="0" err="1" smtClean="0">
                <a:ea typeface="ＭＳ Ｐゴシック" pitchFamily="34" charset="-128"/>
              </a:rPr>
              <a:t>resente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instituição</a:t>
            </a:r>
            <a:r>
              <a:rPr lang="en-US" dirty="0" smtClean="0">
                <a:ea typeface="ＭＳ Ｐゴシック" pitchFamily="34" charset="-128"/>
              </a:rPr>
              <a:t> às 8 </a:t>
            </a:r>
            <a:r>
              <a:rPr lang="en-US" dirty="0" err="1" smtClean="0">
                <a:ea typeface="ＭＳ Ｐゴシック" pitchFamily="34" charset="-128"/>
              </a:rPr>
              <a:t>horas</a:t>
            </a:r>
            <a:r>
              <a:rPr lang="en-US" dirty="0" smtClean="0">
                <a:ea typeface="ＭＳ Ｐゴシック" pitchFamily="34" charset="-128"/>
              </a:rPr>
              <a:t> no 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 smtClean="0">
                <a:ea typeface="ＭＳ Ｐゴシック" pitchFamily="34" charset="-128"/>
              </a:rPr>
              <a:t>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51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3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preenchdio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D. Raposo?</a:t>
            </a:r>
          </a:p>
          <a:p>
            <a:pPr marL="342900" indent="-342900">
              <a:lnSpc>
                <a:spcPct val="8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pt-PT" dirty="0" smtClean="0">
                <a:ea typeface="ＭＳ Ｐゴシック" pitchFamily="34" charset="-128"/>
              </a:rPr>
              <a:t>Está sob terapêutica antimicrobiana no dia do Inquérito, mas…</a:t>
            </a:r>
            <a:endParaRPr lang="fr-BE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fr-BE" dirty="0" err="1" smtClean="0">
                <a:ea typeface="ＭＳ Ｐゴシック" pitchFamily="34" charset="-128"/>
              </a:rPr>
              <a:t>Existem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sinais</a:t>
            </a:r>
            <a:r>
              <a:rPr lang="fr-BE" dirty="0" smtClean="0">
                <a:ea typeface="ＭＳ Ｐゴシック" pitchFamily="34" charset="-128"/>
              </a:rPr>
              <a:t>/</a:t>
            </a:r>
            <a:r>
              <a:rPr lang="fr-BE" dirty="0" err="1" smtClean="0">
                <a:ea typeface="ＭＳ Ｐゴシック" pitchFamily="34" charset="-128"/>
              </a:rPr>
              <a:t>sintomas</a:t>
            </a:r>
            <a:r>
              <a:rPr lang="fr-BE" dirty="0" smtClean="0">
                <a:ea typeface="ＭＳ Ｐゴシック" pitchFamily="34" charset="-128"/>
              </a:rPr>
              <a:t> de uma UTI ???</a:t>
            </a:r>
            <a:r>
              <a:rPr lang="fr-BE" dirty="0">
                <a:ea typeface="ＭＳ Ｐゴシック" pitchFamily="34" charset="-128"/>
              </a:rPr>
              <a:t>	 </a:t>
            </a:r>
          </a:p>
          <a:p>
            <a:pPr>
              <a:lnSpc>
                <a:spcPct val="80000"/>
              </a:lnSpc>
            </a:pPr>
            <a:endParaRPr lang="fr-BE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04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4" y="743752"/>
            <a:ext cx="5993960" cy="558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53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96496" y="910438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9900" y="422589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6892766" y="4689695"/>
            <a:ext cx="2088272" cy="1136339"/>
          </a:xfrm>
          <a:prstGeom prst="wedgeEllipseCallout">
            <a:avLst>
              <a:gd name="adj1" fmla="val -70151"/>
              <a:gd name="adj2" fmla="val 57398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400" dirty="0" err="1" smtClean="0"/>
              <a:t>Não</a:t>
            </a:r>
            <a:r>
              <a:rPr lang="en-GB" sz="1400" dirty="0" smtClean="0"/>
              <a:t> tem </a:t>
            </a:r>
            <a:r>
              <a:rPr lang="en-GB" sz="1400" dirty="0" err="1" smtClean="0"/>
              <a:t>infeção</a:t>
            </a:r>
            <a:r>
              <a:rPr lang="en-GB" sz="1400" dirty="0" smtClean="0"/>
              <a:t> </a:t>
            </a:r>
            <a:r>
              <a:rPr lang="en-GB" sz="1400" dirty="0" err="1" smtClean="0"/>
              <a:t>urinária</a:t>
            </a:r>
            <a:r>
              <a:rPr lang="en-GB" sz="1400" dirty="0" smtClean="0"/>
              <a:t> (</a:t>
            </a:r>
            <a:r>
              <a:rPr lang="en-GB" sz="1400" dirty="0" err="1" smtClean="0"/>
              <a:t>bacteriúria</a:t>
            </a:r>
            <a:r>
              <a:rPr lang="en-GB" sz="1400" dirty="0" smtClean="0"/>
              <a:t> </a:t>
            </a:r>
            <a:r>
              <a:rPr lang="en-GB" sz="1400" dirty="0" err="1" smtClean="0"/>
              <a:t>assintomática</a:t>
            </a:r>
            <a:r>
              <a:rPr lang="en-GB" sz="1400" dirty="0" smtClean="0"/>
              <a:t>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6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54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795338"/>
            <a:ext cx="701992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53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87" y="2013703"/>
            <a:ext cx="8076240" cy="247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1224" y="2168870"/>
            <a:ext cx="4180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4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G. </a:t>
            </a:r>
            <a:r>
              <a:rPr lang="en-US" dirty="0" err="1" smtClean="0">
                <a:ea typeface="ＭＳ Ｐゴシック" pitchFamily="34" charset="-128"/>
              </a:rPr>
              <a:t>Gertrudes</a:t>
            </a:r>
            <a:r>
              <a:rPr lang="en-US" dirty="0" smtClean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</a:rPr>
              <a:t>do sexo feminino de 89 anos de </a:t>
            </a:r>
            <a:r>
              <a:rPr lang="en-US" dirty="0" err="1">
                <a:ea typeface="ＭＳ Ｐゴシック" pitchFamily="34" charset="-128"/>
              </a:rPr>
              <a:t>idade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vive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unidade</a:t>
            </a:r>
            <a:r>
              <a:rPr lang="en-US" smtClean="0">
                <a:ea typeface="ＭＳ Ｐゴシック" pitchFamily="34" charset="-128"/>
              </a:rPr>
              <a:t> há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mais de um ano. 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Às 8h do </a:t>
            </a:r>
            <a:r>
              <a:rPr lang="en-US" dirty="0">
                <a:ea typeface="ＭＳ Ｐゴシック" pitchFamily="34" charset="-128"/>
              </a:rPr>
              <a:t>dia do </a:t>
            </a:r>
            <a:r>
              <a:rPr lang="en-US" dirty="0" err="1" smtClean="0">
                <a:ea typeface="ＭＳ Ｐゴシック" pitchFamily="34" charset="-128"/>
              </a:rPr>
              <a:t>inquérito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sua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cama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>
                <a:ea typeface="ＭＳ Ｐゴシック" pitchFamily="34" charset="-128"/>
              </a:rPr>
              <a:t>Ela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bem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>
                <a:ea typeface="ＭＳ Ｐゴシック" pitchFamily="34" charset="-128"/>
              </a:rPr>
              <a:t>sem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internamentos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hospitalares </a:t>
            </a:r>
            <a:r>
              <a:rPr lang="en-US" dirty="0" err="1">
                <a:ea typeface="ＭＳ Ｐゴシック" pitchFamily="34" charset="-128"/>
              </a:rPr>
              <a:t>desde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a </a:t>
            </a:r>
            <a:r>
              <a:rPr lang="en-US" dirty="0" err="1" smtClean="0">
                <a:ea typeface="ＭＳ Ｐゴシック" pitchFamily="34" charset="-128"/>
              </a:rPr>
              <a:t>sua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admissão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Utiliza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cadeira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de rodas.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tem cateter </a:t>
            </a:r>
            <a:r>
              <a:rPr lang="en-US" dirty="0" err="1">
                <a:ea typeface="ＭＳ Ｐゴシック" pitchFamily="34" charset="-128"/>
              </a:rPr>
              <a:t>urinário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cateter</a:t>
            </a:r>
            <a:r>
              <a:rPr lang="en-US" dirty="0" smtClean="0">
                <a:ea typeface="ＭＳ Ｐゴシック" pitchFamily="34" charset="-128"/>
              </a:rPr>
              <a:t> vascular.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tem </a:t>
            </a:r>
            <a:r>
              <a:rPr lang="en-US" dirty="0">
                <a:ea typeface="ＭＳ Ｐゴシック" pitchFamily="34" charset="-128"/>
              </a:rPr>
              <a:t>úlceras de </a:t>
            </a:r>
            <a:r>
              <a:rPr lang="en-US" dirty="0" err="1">
                <a:ea typeface="ＭＳ Ｐゴシック" pitchFamily="34" charset="-128"/>
              </a:rPr>
              <a:t>pressão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outras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feridas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totalmente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orientada e continente. 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74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fr-BE" dirty="0">
                <a:ea typeface="ＭＳ Ｐゴシック" pitchFamily="34" charset="-128"/>
              </a:rPr>
              <a:t>	</a:t>
            </a:r>
            <a:endParaRPr lang="fr-BE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fr-BE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fr-BE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56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99" y="751437"/>
            <a:ext cx="7889942" cy="554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6: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8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Três dias atrás, </a:t>
            </a:r>
            <a:r>
              <a:rPr lang="en-US" dirty="0" err="1" smtClean="0">
                <a:ea typeface="ＭＳ Ｐゴシック" pitchFamily="34" charset="-128"/>
              </a:rPr>
              <a:t>iniciou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queixas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disúria</a:t>
            </a:r>
            <a:r>
              <a:rPr lang="en-US" dirty="0" smtClean="0">
                <a:ea typeface="ＭＳ Ｐゴシック" pitchFamily="34" charset="-128"/>
              </a:rPr>
              <a:t>. De </a:t>
            </a:r>
            <a:r>
              <a:rPr lang="en-US" dirty="0" err="1" smtClean="0">
                <a:ea typeface="ＭＳ Ｐゴシック" pitchFamily="34" charset="-128"/>
              </a:rPr>
              <a:t>resto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apresentava</a:t>
            </a:r>
            <a:r>
              <a:rPr lang="en-US" dirty="0" smtClean="0">
                <a:ea typeface="ＭＳ Ｐゴシック" pitchFamily="34" charset="-128"/>
              </a:rPr>
              <a:t>-se </a:t>
            </a:r>
            <a:r>
              <a:rPr lang="en-US" dirty="0" err="1" smtClean="0">
                <a:ea typeface="ＭＳ Ｐゴシック" pitchFamily="34" charset="-128"/>
              </a:rPr>
              <a:t>bem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e não tinha temperatura.</a:t>
            </a:r>
          </a:p>
          <a:p>
            <a:pPr marL="171450" indent="-171450">
              <a:lnSpc>
                <a:spcPct val="80000"/>
              </a:lnSpc>
              <a:buFont typeface="Wingdings" pitchFamily="2" charset="2"/>
              <a:buChar char="§"/>
            </a:pPr>
            <a:endParaRPr lang="en-US" sz="1200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O </a:t>
            </a:r>
            <a:r>
              <a:rPr lang="en-US" dirty="0" err="1" smtClean="0">
                <a:ea typeface="ＭＳ Ｐゴシック" pitchFamily="34" charset="-128"/>
              </a:rPr>
              <a:t>médico</a:t>
            </a:r>
            <a:r>
              <a:rPr lang="en-US" dirty="0" smtClean="0">
                <a:ea typeface="ＭＳ Ｐゴシック" pitchFamily="34" charset="-128"/>
              </a:rPr>
              <a:t> de MGF da LTCF </a:t>
            </a:r>
            <a:r>
              <a:rPr lang="en-US" dirty="0" err="1" smtClean="0">
                <a:ea typeface="ＭＳ Ｐゴシック" pitchFamily="34" charset="-128"/>
              </a:rPr>
              <a:t>iniciou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ciprofloxacina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oral </a:t>
            </a:r>
            <a:r>
              <a:rPr lang="en-US" dirty="0" smtClean="0">
                <a:ea typeface="ＭＳ Ｐゴシック" pitchFamily="34" charset="-128"/>
              </a:rPr>
              <a:t>(250mg 2x/</a:t>
            </a:r>
            <a:r>
              <a:rPr lang="en-US" dirty="0" err="1" smtClean="0">
                <a:ea typeface="ＭＳ Ｐゴシック" pitchFamily="34" charset="-128"/>
              </a:rPr>
              <a:t>dia</a:t>
            </a:r>
            <a:r>
              <a:rPr lang="en-US" dirty="0" smtClean="0">
                <a:ea typeface="ＭＳ Ｐゴシック" pitchFamily="34" charset="-128"/>
              </a:rPr>
              <a:t>), </a:t>
            </a:r>
            <a:r>
              <a:rPr lang="en-US" dirty="0" err="1" smtClean="0">
                <a:ea typeface="ＭＳ Ｐゴシック" pitchFamily="34" charset="-128"/>
              </a:rPr>
              <a:t>durante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cinco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dias. </a:t>
            </a:r>
          </a:p>
          <a:p>
            <a:pPr marL="171450" indent="-171450">
              <a:lnSpc>
                <a:spcPct val="80000"/>
              </a:lnSpc>
              <a:buFont typeface="Wingdings" pitchFamily="2" charset="2"/>
              <a:buChar char="§"/>
            </a:pPr>
            <a:endParaRPr lang="en-US" sz="1200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O </a:t>
            </a:r>
            <a:r>
              <a:rPr lang="en-US" dirty="0" err="1" smtClean="0">
                <a:ea typeface="ＭＳ Ｐゴシック" pitchFamily="34" charset="-128"/>
              </a:rPr>
              <a:t>teste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da fita na urina mostrou resultado positivo para nitritos e </a:t>
            </a:r>
            <a:r>
              <a:rPr lang="en-US" dirty="0" smtClean="0">
                <a:ea typeface="ＭＳ Ｐゴシック" pitchFamily="34" charset="-128"/>
              </a:rPr>
              <a:t>leucócitos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171450" indent="-171450">
              <a:lnSpc>
                <a:spcPct val="80000"/>
              </a:lnSpc>
              <a:buFont typeface="Wingdings" pitchFamily="2" charset="2"/>
              <a:buChar char="§"/>
            </a:pPr>
            <a:endParaRPr lang="en-US" sz="1200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Uma amostra de </a:t>
            </a:r>
            <a:r>
              <a:rPr lang="en-US" dirty="0" err="1">
                <a:ea typeface="ＭＳ Ｐゴシック" pitchFamily="34" charset="-128"/>
              </a:rPr>
              <a:t>urina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</a:t>
            </a:r>
            <a:r>
              <a:rPr lang="en-US" dirty="0" err="1" smtClean="0">
                <a:ea typeface="ＭＳ Ｐゴシック" pitchFamily="34" charset="-128"/>
              </a:rPr>
              <a:t>jacto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médio</a:t>
            </a:r>
            <a:r>
              <a:rPr lang="en-US" dirty="0" smtClean="0">
                <a:ea typeface="ＭＳ Ｐゴシック" pitchFamily="34" charset="-128"/>
              </a:rPr>
              <a:t>) </a:t>
            </a:r>
            <a:r>
              <a:rPr lang="en-US" dirty="0" err="1" smtClean="0">
                <a:ea typeface="ＭＳ Ｐゴシック" pitchFamily="34" charset="-128"/>
              </a:rPr>
              <a:t>foi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colhida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enviada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ao laboratório para </a:t>
            </a:r>
            <a:r>
              <a:rPr lang="en-US" dirty="0" err="1" smtClean="0">
                <a:ea typeface="ＭＳ Ｐゴシック" pitchFamily="34" charset="-128"/>
              </a:rPr>
              <a:t>cultura</a:t>
            </a:r>
            <a:r>
              <a:rPr lang="en-US" dirty="0" smtClean="0">
                <a:ea typeface="ＭＳ Ｐゴシック" pitchFamily="34" charset="-128"/>
              </a:rPr>
              <a:t> (</a:t>
            </a:r>
            <a:r>
              <a:rPr lang="en-US" dirty="0" err="1" smtClean="0">
                <a:ea typeface="ＭＳ Ｐゴシック" pitchFamily="34" charset="-128"/>
              </a:rPr>
              <a:t>exame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microbiológico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e </a:t>
            </a:r>
            <a:r>
              <a:rPr lang="en-US" dirty="0" smtClean="0">
                <a:ea typeface="ＭＳ Ｐゴシック" pitchFamily="34" charset="-128"/>
              </a:rPr>
              <a:t>TSA) </a:t>
            </a:r>
            <a:r>
              <a:rPr lang="en-US" dirty="0">
                <a:ea typeface="ＭＳ Ｐゴシック" pitchFamily="34" charset="-128"/>
              </a:rPr>
              <a:t>três dias antes. </a:t>
            </a:r>
          </a:p>
          <a:p>
            <a:pPr marL="171450" indent="-171450">
              <a:lnSpc>
                <a:spcPct val="80000"/>
              </a:lnSpc>
              <a:buFont typeface="Wingdings" pitchFamily="2" charset="2"/>
              <a:buChar char="§"/>
            </a:pPr>
            <a:endParaRPr lang="en-US" sz="1100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>
                <a:ea typeface="ＭＳ Ｐゴシック" pitchFamily="34" charset="-128"/>
              </a:rPr>
              <a:t>No dia do </a:t>
            </a:r>
            <a:r>
              <a:rPr lang="en-US" dirty="0" err="1">
                <a:ea typeface="ＭＳ Ｐゴシック" pitchFamily="34" charset="-128"/>
              </a:rPr>
              <a:t>inquérito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(2 de </a:t>
            </a:r>
            <a:r>
              <a:rPr lang="en-US" dirty="0" err="1">
                <a:ea typeface="ＭＳ Ｐゴシック" pitchFamily="34" charset="-128"/>
              </a:rPr>
              <a:t>d</a:t>
            </a:r>
            <a:r>
              <a:rPr lang="en-US" dirty="0" err="1" smtClean="0">
                <a:ea typeface="ＭＳ Ｐゴシック" pitchFamily="34" charset="-128"/>
              </a:rPr>
              <a:t>ezembro</a:t>
            </a:r>
            <a:r>
              <a:rPr lang="en-US" dirty="0" smtClean="0">
                <a:ea typeface="ＭＳ Ｐゴシック" pitchFamily="34" charset="-128"/>
              </a:rPr>
              <a:t> de 2015), </a:t>
            </a:r>
            <a:r>
              <a:rPr lang="en-US" dirty="0">
                <a:ea typeface="ＭＳ Ｐゴシック" pitchFamily="34" charset="-128"/>
              </a:rPr>
              <a:t>G. </a:t>
            </a:r>
            <a:r>
              <a:rPr lang="en-US" dirty="0" err="1" smtClean="0">
                <a:ea typeface="ＭＳ Ｐゴシック" pitchFamily="34" charset="-128"/>
              </a:rPr>
              <a:t>Gertrudes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sente</a:t>
            </a:r>
            <a:r>
              <a:rPr lang="en-US" dirty="0" smtClean="0">
                <a:ea typeface="ＭＳ Ｐゴシック" pitchFamily="34" charset="-128"/>
              </a:rPr>
              <a:t>-se </a:t>
            </a:r>
            <a:r>
              <a:rPr lang="en-US" dirty="0" err="1" smtClean="0">
                <a:ea typeface="ＭＳ Ｐゴシック" pitchFamily="34" charset="-128"/>
              </a:rPr>
              <a:t>muito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melhor. </a:t>
            </a:r>
            <a:r>
              <a:rPr lang="en-US" dirty="0" smtClean="0">
                <a:ea typeface="ＭＳ Ｐゴシック" pitchFamily="34" charset="-128"/>
              </a:rPr>
              <a:t>A </a:t>
            </a:r>
            <a:r>
              <a:rPr lang="en-US" dirty="0" err="1" smtClean="0">
                <a:ea typeface="ＭＳ Ｐゴシック" pitchFamily="34" charset="-128"/>
              </a:rPr>
              <a:t>urocultura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mostrou</a:t>
            </a:r>
            <a:r>
              <a:rPr lang="en-US" dirty="0" smtClean="0">
                <a:ea typeface="ＭＳ Ｐゴシック" pitchFamily="34" charset="-128"/>
              </a:rPr>
              <a:t>&gt;10</a:t>
            </a:r>
            <a:r>
              <a:rPr lang="en-US" baseline="30000" dirty="0" smtClean="0">
                <a:ea typeface="ＭＳ Ｐゴシック" pitchFamily="34" charset="-128"/>
              </a:rPr>
              <a:t>5</a:t>
            </a:r>
            <a:r>
              <a:rPr lang="en-US" dirty="0" smtClean="0">
                <a:ea typeface="ＭＳ Ｐゴシック" pitchFamily="34" charset="-128"/>
              </a:rPr>
              <a:t> UFC/ml de </a:t>
            </a:r>
            <a:r>
              <a:rPr lang="en-US" i="1" dirty="0" smtClean="0">
                <a:ea typeface="ＭＳ Ｐゴシック" pitchFamily="34" charset="-128"/>
              </a:rPr>
              <a:t>E</a:t>
            </a:r>
            <a:r>
              <a:rPr lang="en-US" i="1" dirty="0">
                <a:ea typeface="ＭＳ Ｐゴシック" pitchFamily="34" charset="-128"/>
              </a:rPr>
              <a:t>. coli,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resistente</a:t>
            </a:r>
            <a:r>
              <a:rPr lang="en-US" dirty="0" smtClean="0">
                <a:ea typeface="ＭＳ Ｐゴシック" pitchFamily="34" charset="-128"/>
              </a:rPr>
              <a:t> à </a:t>
            </a:r>
            <a:r>
              <a:rPr lang="en-US" dirty="0" err="1" smtClean="0">
                <a:ea typeface="ＭＳ Ｐゴシック" pitchFamily="34" charset="-128"/>
              </a:rPr>
              <a:t>cefotaxima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e </a:t>
            </a:r>
            <a:r>
              <a:rPr lang="en-US" dirty="0" err="1" smtClean="0">
                <a:ea typeface="ＭＳ Ｐゴシック" pitchFamily="34" charset="-128"/>
              </a:rPr>
              <a:t>sensível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meropenem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3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smtClean="0">
                <a:ea typeface="ＭＳ Ｐゴシック" pitchFamily="34" charset="-128"/>
              </a:rPr>
              <a:t>G. </a:t>
            </a:r>
            <a:r>
              <a:rPr lang="fr-BE" dirty="0" err="1" smtClean="0">
                <a:ea typeface="ＭＳ Ｐゴシック" pitchFamily="34" charset="-128"/>
              </a:rPr>
              <a:t>Gertrudes</a:t>
            </a:r>
            <a:r>
              <a:rPr lang="fr-BE" dirty="0" smtClean="0">
                <a:ea typeface="ＭＳ Ｐゴシック" pitchFamily="34" charset="-128"/>
              </a:rPr>
              <a:t> é </a:t>
            </a:r>
            <a:r>
              <a:rPr lang="fr-BE" dirty="0" err="1" smtClean="0">
                <a:ea typeface="ＭＳ Ｐゴシック" pitchFamily="34" charset="-128"/>
              </a:rPr>
              <a:t>um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residente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elegível</a:t>
            </a:r>
            <a:r>
              <a:rPr lang="fr-BE" dirty="0" smtClean="0">
                <a:ea typeface="ＭＳ Ｐゴシック" pitchFamily="34" charset="-128"/>
              </a:rPr>
              <a:t> para o </a:t>
            </a:r>
            <a:r>
              <a:rPr lang="fr-BE" dirty="0" err="1" smtClean="0">
                <a:ea typeface="ＭＳ Ｐゴシック" pitchFamily="34" charset="-128"/>
              </a:rPr>
              <a:t>Inquérito</a:t>
            </a:r>
            <a:r>
              <a:rPr lang="fr-BE" dirty="0" smtClean="0">
                <a:ea typeface="ＭＳ Ｐゴシック" pitchFamily="34" charset="-128"/>
              </a:rPr>
              <a:t>? S/N</a:t>
            </a:r>
            <a:endParaRPr lang="en-US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Devemos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preencher</a:t>
            </a:r>
            <a:r>
              <a:rPr lang="en-US" dirty="0" smtClean="0">
                <a:ea typeface="ＭＳ Ｐゴシック" pitchFamily="34" charset="-128"/>
              </a:rPr>
              <a:t> um </a:t>
            </a:r>
            <a:r>
              <a:rPr lang="en-US" dirty="0" err="1" smtClean="0">
                <a:ea typeface="ＭＳ Ｐゴシック" pitchFamily="34" charset="-128"/>
              </a:rPr>
              <a:t>Questionário</a:t>
            </a:r>
            <a:r>
              <a:rPr lang="en-US" dirty="0" smtClean="0">
                <a:ea typeface="ＭＳ Ｐゴシック" pitchFamily="34" charset="-128"/>
              </a:rPr>
              <a:t> de </a:t>
            </a:r>
            <a:r>
              <a:rPr lang="en-US" dirty="0" err="1" smtClean="0">
                <a:ea typeface="ＭＳ Ｐゴシック" pitchFamily="34" charset="-128"/>
              </a:rPr>
              <a:t>Residente</a:t>
            </a:r>
            <a:r>
              <a:rPr lang="en-US" dirty="0" smtClean="0">
                <a:ea typeface="ＭＳ Ｐゴシック" pitchFamily="34" charset="-128"/>
              </a:rPr>
              <a:t> para </a:t>
            </a:r>
            <a:r>
              <a:rPr lang="en-US" dirty="0">
                <a:ea typeface="ＭＳ Ｐゴシック" pitchFamily="34" charset="-128"/>
              </a:rPr>
              <a:t>G. </a:t>
            </a:r>
            <a:r>
              <a:rPr lang="en-US" dirty="0" err="1" smtClean="0">
                <a:ea typeface="ＭＳ Ｐゴシック" pitchFamily="34" charset="-128"/>
              </a:rPr>
              <a:t>Gertrudes</a:t>
            </a:r>
            <a:r>
              <a:rPr lang="en-US" dirty="0" smtClean="0">
                <a:ea typeface="ＭＳ Ｐゴシック" pitchFamily="34" charset="-128"/>
              </a:rPr>
              <a:t>? S/N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 err="1" smtClean="0">
                <a:ea typeface="ＭＳ Ｐゴシック" pitchFamily="34" charset="-128"/>
              </a:rPr>
              <a:t>Em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caso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afirmativo</a:t>
            </a:r>
            <a:r>
              <a:rPr lang="fr-BE" dirty="0" smtClean="0">
                <a:ea typeface="ＭＳ Ｐゴシック" pitchFamily="34" charset="-128"/>
              </a:rPr>
              <a:t>, </a:t>
            </a:r>
            <a:r>
              <a:rPr lang="fr-BE" dirty="0" err="1" smtClean="0">
                <a:ea typeface="ＭＳ Ｐゴシック" pitchFamily="34" charset="-128"/>
              </a:rPr>
              <a:t>por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 err="1" smtClean="0">
                <a:ea typeface="ＭＳ Ｐゴシック" pitchFamily="34" charset="-128"/>
              </a:rPr>
              <a:t>favor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pt-PT" dirty="0" smtClean="0">
                <a:ea typeface="ＭＳ Ｐゴシック" pitchFamily="34" charset="-128"/>
              </a:rPr>
              <a:t>complete um Questionário de Residente.</a:t>
            </a: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</a:t>
            </a:r>
            <a:endParaRPr lang="en-US" dirty="0"/>
          </a:p>
        </p:txBody>
      </p:sp>
      <p:sp>
        <p:nvSpPr>
          <p:cNvPr id="8" name="Title 16"/>
          <p:cNvSpPr>
            <a:spLocks noGrp="1"/>
          </p:cNvSpPr>
          <p:nvPr>
            <p:ph type="title"/>
          </p:nvPr>
        </p:nvSpPr>
        <p:spPr>
          <a:xfrm>
            <a:off x="306433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73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611235" y="1010302"/>
            <a:ext cx="8526463" cy="51625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fr-BE" dirty="0">
                <a:ea typeface="ＭＳ Ｐゴシック" pitchFamily="34" charset="-128"/>
              </a:rPr>
              <a:t>G. </a:t>
            </a:r>
            <a:r>
              <a:rPr lang="fr-BE" dirty="0" err="1" smtClean="0">
                <a:ea typeface="ＭＳ Ｐゴシック" pitchFamily="34" charset="-128"/>
              </a:rPr>
              <a:t>Gertrudes</a:t>
            </a:r>
            <a:r>
              <a:rPr lang="fr-BE" dirty="0" smtClean="0">
                <a:ea typeface="ＭＳ Ｐゴシック" pitchFamily="34" charset="-128"/>
              </a:rPr>
              <a:t> </a:t>
            </a:r>
            <a:r>
              <a:rPr lang="fr-BE" dirty="0">
                <a:ea typeface="ＭＳ Ｐゴシック" pitchFamily="34" charset="-128"/>
              </a:rPr>
              <a:t>é </a:t>
            </a:r>
            <a:r>
              <a:rPr lang="fr-BE" dirty="0" err="1">
                <a:ea typeface="ＭＳ Ｐゴシック" pitchFamily="34" charset="-128"/>
              </a:rPr>
              <a:t>um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residente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err="1">
                <a:ea typeface="ＭＳ Ｐゴシック" pitchFamily="34" charset="-128"/>
              </a:rPr>
              <a:t>elegível</a:t>
            </a:r>
            <a:r>
              <a:rPr lang="fr-BE" dirty="0">
                <a:ea typeface="ＭＳ Ｐゴシック" pitchFamily="34" charset="-128"/>
              </a:rPr>
              <a:t> para o </a:t>
            </a:r>
            <a:r>
              <a:rPr lang="fr-BE" dirty="0" err="1">
                <a:ea typeface="ＭＳ Ｐゴシック" pitchFamily="34" charset="-128"/>
              </a:rPr>
              <a:t>Inquérito</a:t>
            </a:r>
            <a:r>
              <a:rPr lang="fr-BE" dirty="0">
                <a:ea typeface="ＭＳ Ｐゴシック" pitchFamily="34" charset="-128"/>
              </a:rPr>
              <a:t>? </a:t>
            </a:r>
            <a:r>
              <a:rPr lang="fr-BE" dirty="0" smtClean="0">
                <a:ea typeface="ＭＳ Ｐゴシック" pitchFamily="34" charset="-128"/>
              </a:rPr>
              <a:t>S/N</a:t>
            </a:r>
            <a:r>
              <a:rPr lang="fr-BE" dirty="0">
                <a:ea typeface="ＭＳ Ｐゴシック" pitchFamily="34" charset="-128"/>
              </a:rPr>
              <a:t> </a:t>
            </a:r>
            <a:r>
              <a:rPr lang="fr-BE" dirty="0" smtClean="0">
                <a:solidFill>
                  <a:srgbClr val="FF0000"/>
                </a:solidFill>
                <a:ea typeface="ＭＳ Ｐゴシック" pitchFamily="34" charset="-128"/>
              </a:rPr>
              <a:t>(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passo 1) 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è"/>
            </a:pPr>
            <a:r>
              <a:rPr lang="fr-BE" dirty="0" smtClean="0">
                <a:ea typeface="ＭＳ Ｐゴシック" pitchFamily="34" charset="-128"/>
                <a:sym typeface="Wingdings" pitchFamily="2" charset="2"/>
              </a:rPr>
              <a:t>SIM!</a:t>
            </a:r>
          </a:p>
          <a:p>
            <a:pPr>
              <a:lnSpc>
                <a:spcPct val="80000"/>
              </a:lnSpc>
            </a:pPr>
            <a:endParaRPr lang="fr-BE" dirty="0">
              <a:ea typeface="ＭＳ Ｐゴシック" pitchFamily="34" charset="-128"/>
              <a:sym typeface="Wingdings" pitchFamily="2" charset="2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Vive a tempo </a:t>
            </a:r>
            <a:r>
              <a:rPr lang="en-US" dirty="0" err="1" smtClean="0">
                <a:ea typeface="ＭＳ Ｐゴシック" pitchFamily="34" charset="-128"/>
              </a:rPr>
              <a:t>inteiro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na</a:t>
            </a:r>
            <a:r>
              <a:rPr lang="en-US" dirty="0" smtClean="0">
                <a:ea typeface="ＭＳ Ｐゴシック" pitchFamily="34" charset="-128"/>
              </a:rPr>
              <a:t> LTCF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Está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presente</a:t>
            </a:r>
            <a:r>
              <a:rPr lang="en-US" dirty="0" smtClean="0">
                <a:ea typeface="ＭＳ Ｐゴシック" pitchFamily="34" charset="-128"/>
              </a:rPr>
              <a:t> às </a:t>
            </a:r>
            <a:r>
              <a:rPr lang="en-US" dirty="0">
                <a:ea typeface="ＭＳ Ｐゴシック" pitchFamily="34" charset="-128"/>
              </a:rPr>
              <a:t>8h </a:t>
            </a:r>
            <a:r>
              <a:rPr lang="en-US" dirty="0" smtClean="0">
                <a:ea typeface="ＭＳ Ｐゴシック" pitchFamily="34" charset="-128"/>
              </a:rPr>
              <a:t>do </a:t>
            </a:r>
            <a:r>
              <a:rPr lang="en-US" dirty="0">
                <a:ea typeface="ＭＳ Ｐゴシック" pitchFamily="34" charset="-128"/>
              </a:rPr>
              <a:t>dia do inquérito.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Não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teve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alta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até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ao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momento</a:t>
            </a:r>
            <a:r>
              <a:rPr lang="en-US" dirty="0" smtClean="0">
                <a:ea typeface="ＭＳ Ｐゴシック" pitchFamily="34" charset="-128"/>
              </a:rPr>
              <a:t> da </a:t>
            </a:r>
            <a:r>
              <a:rPr lang="en-US" dirty="0" err="1" smtClean="0">
                <a:ea typeface="ＭＳ Ｐゴシック" pitchFamily="34" charset="-128"/>
              </a:rPr>
              <a:t>sua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realização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>
              <a:lnSpc>
                <a:spcPct val="80000"/>
              </a:lnSpc>
            </a:pPr>
            <a:endParaRPr lang="en-US" dirty="0">
              <a:ea typeface="ＭＳ Ｐゴシック" pitchFamily="34" charset="-128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endParaRPr lang="en-US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6</a:t>
            </a:r>
            <a:endParaRPr lang="en-US" dirty="0"/>
          </a:p>
        </p:txBody>
      </p:sp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318781" y="357051"/>
            <a:ext cx="8217251" cy="532182"/>
          </a:xfrm>
        </p:spPr>
        <p:txBody>
          <a:bodyPr/>
          <a:lstStyle/>
          <a:p>
            <a:r>
              <a:rPr lang="fr-BE" dirty="0" err="1" smtClean="0"/>
              <a:t>Estudo</a:t>
            </a:r>
            <a:r>
              <a:rPr lang="fr-BE" dirty="0" smtClean="0"/>
              <a:t> de </a:t>
            </a:r>
            <a:r>
              <a:rPr lang="fr-BE" dirty="0" err="1" smtClean="0"/>
              <a:t>caso</a:t>
            </a:r>
            <a:r>
              <a:rPr lang="fr-BE" dirty="0" smtClean="0"/>
              <a:t> 1: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3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25917B0C2324FBF4863FD2196A7A3" ma:contentTypeVersion="0" ma:contentTypeDescription="Create a new document." ma:contentTypeScope="" ma:versionID="3ff846c2d4db515f5f6cb8940ae998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B06E3A-234A-4ACD-8288-48B424AC5979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F39DACA-1FE1-413F-9C9E-EDC1BEE6F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58EEF3-E9BE-4AD1-A539-541E87555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ECDC%20Presentation</Template>
  <TotalTime>1849</TotalTime>
  <Words>2802</Words>
  <Application>Microsoft Office PowerPoint</Application>
  <PresentationFormat>Apresentação no Ecrã (4:3)</PresentationFormat>
  <Paragraphs>590</Paragraphs>
  <Slides>60</Slides>
  <Notes>55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60</vt:i4>
      </vt:variant>
    </vt:vector>
  </HeadingPairs>
  <TitlesOfParts>
    <vt:vector size="62" baseType="lpstr">
      <vt:lpstr>1_ECDC_PowerPoint_Template_2009_rev_1_4_MSO_2007</vt:lpstr>
      <vt:lpstr>Custom Design</vt:lpstr>
      <vt:lpstr>Apresentações 4 e 5</vt:lpstr>
      <vt:lpstr>Objetivos das apresentações 4 e 5</vt:lpstr>
      <vt:lpstr>Objetivos das apresentações 4 e 5</vt:lpstr>
      <vt:lpstr>Definição de IACS</vt:lpstr>
      <vt:lpstr>Apresentação 4</vt:lpstr>
      <vt:lpstr>Estudo de caso 1</vt:lpstr>
      <vt:lpstr>Estudo de caso 1</vt:lpstr>
      <vt:lpstr>Estudo de caso 1</vt:lpstr>
      <vt:lpstr>Estudo de caso 1: respostas</vt:lpstr>
      <vt:lpstr>Estudo de caso 1: respostas</vt:lpstr>
      <vt:lpstr>Estudo de caso 1: respostas</vt:lpstr>
      <vt:lpstr>Estudo de caso 1: respostas</vt:lpstr>
      <vt:lpstr>Estudo de caso 1: respostas</vt:lpstr>
      <vt:lpstr>Estudo de caso 1: respostas</vt:lpstr>
      <vt:lpstr>Estudo de caso 1: respostas</vt:lpstr>
      <vt:lpstr>Estudo de caso 1: respostas</vt:lpstr>
      <vt:lpstr>Estudo de caso 1: respostas</vt:lpstr>
      <vt:lpstr>Estudo de caso 2</vt:lpstr>
      <vt:lpstr>Estudo de caso 2</vt:lpstr>
      <vt:lpstr>Estudo de caso 2</vt:lpstr>
      <vt:lpstr>Estudo de caso 2: respostas</vt:lpstr>
      <vt:lpstr>Estudo de caso 2: respostas</vt:lpstr>
      <vt:lpstr>Estudo de caso 2: respostas</vt:lpstr>
      <vt:lpstr>Estudo de caso 2: respostas</vt:lpstr>
      <vt:lpstr>Estudo de caso 2: respostas</vt:lpstr>
      <vt:lpstr>Estudo de caso 2: respostas</vt:lpstr>
      <vt:lpstr>Estudo de caso 3</vt:lpstr>
      <vt:lpstr>Estudo de caso 3</vt:lpstr>
      <vt:lpstr>Estudo de caso 3</vt:lpstr>
      <vt:lpstr>Estudo de caso 3: respostas</vt:lpstr>
      <vt:lpstr>Estudo de caso 3: respostas</vt:lpstr>
      <vt:lpstr>Estudo de caso 3: respostas</vt:lpstr>
      <vt:lpstr>Estudo de caso 3: respostas</vt:lpstr>
      <vt:lpstr>Estudo de caso 3: respostas</vt:lpstr>
      <vt:lpstr>Estudo de caso 4</vt:lpstr>
      <vt:lpstr>Estudo de caso 4</vt:lpstr>
      <vt:lpstr>Estudo de caso 4</vt:lpstr>
      <vt:lpstr>Estudo de caso 4</vt:lpstr>
      <vt:lpstr>Estudo de caso 4: respostas</vt:lpstr>
      <vt:lpstr>Estudo de caso 4: respostas</vt:lpstr>
      <vt:lpstr>Estudo de caso 4: respostas</vt:lpstr>
      <vt:lpstr>Estudo de caso 4: respostas</vt:lpstr>
      <vt:lpstr>Estudo de caso 4: respostas</vt:lpstr>
      <vt:lpstr>Estudo de caso 4: respostas</vt:lpstr>
      <vt:lpstr>Estudo de caso 4: respostas</vt:lpstr>
      <vt:lpstr>Estudo de caso 4: respostas</vt:lpstr>
      <vt:lpstr>Estudo de caso 5</vt:lpstr>
      <vt:lpstr>Estudo de caso 5</vt:lpstr>
      <vt:lpstr>Estudo de caso 5</vt:lpstr>
      <vt:lpstr>Estudo de caso 5: respostas</vt:lpstr>
      <vt:lpstr>Estudo de caso 5: respostas</vt:lpstr>
      <vt:lpstr>Estudo de caso 6</vt:lpstr>
      <vt:lpstr>Estudo de caso 6</vt:lpstr>
      <vt:lpstr>Estudo de caso 6</vt:lpstr>
      <vt:lpstr>Estudo de caso 6</vt:lpstr>
      <vt:lpstr>Estudo de caso 6: respostas</vt:lpstr>
      <vt:lpstr>Estudo de caso 6: respostas</vt:lpstr>
      <vt:lpstr>Estudo de caso 6: respostas</vt:lpstr>
      <vt:lpstr>Estudo de caso 6: respostas</vt:lpstr>
      <vt:lpstr>Estudo de caso 6: respostas</vt:lpstr>
    </vt:vector>
  </TitlesOfParts>
  <Company>ECDC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Kinross</dc:creator>
  <cp:lastModifiedBy>Formacao</cp:lastModifiedBy>
  <cp:revision>195</cp:revision>
  <dcterms:created xsi:type="dcterms:W3CDTF">2015-03-18T09:56:17Z</dcterms:created>
  <dcterms:modified xsi:type="dcterms:W3CDTF">2017-03-16T12:58:46Z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43f3639e-1bb2-4ff7-97ae-4c850b25e456</vt:lpwstr>
  </property>
  <property fmtid="{D5CDD505-2E9C-101B-9397-08002B2CF9AE}" pid="3" name="ContentTypeId">
    <vt:lpwstr>0x010100E7F25917B0C2324FBF4863FD2196A7A3</vt:lpwstr>
  </property>
  <property fmtid="{D5CDD505-2E9C-101B-9397-08002B2CF9AE}" pid="4" name="TaxKeyword">
    <vt:lpwstr/>
  </property>
  <property fmtid="{D5CDD505-2E9C-101B-9397-08002B2CF9AE}" pid="5" name="ECDC_Subject_does">
    <vt:lpwstr/>
  </property>
  <property fmtid="{D5CDD505-2E9C-101B-9397-08002B2CF9AE}" pid="6" name="ECDC_Target_audience">
    <vt:lpwstr/>
  </property>
  <property fmtid="{D5CDD505-2E9C-101B-9397-08002B2CF9AE}" pid="7" name="ECDC_DMS_Country">
    <vt:lpwstr/>
  </property>
  <property fmtid="{D5CDD505-2E9C-101B-9397-08002B2CF9AE}" pid="8" name="ECDC_DMS_Administrative_Document_Type">
    <vt:lpwstr>96;#Presentation|58188f1b-91d9-47b3-9620-426180bb9a64</vt:lpwstr>
  </property>
  <property fmtid="{D5CDD505-2E9C-101B-9397-08002B2CF9AE}" pid="9" name="ECDC_DMS_MIS_Activity_code">
    <vt:lpwstr/>
  </property>
  <property fmtid="{D5CDD505-2E9C-101B-9397-08002B2CF9AE}" pid="10" name="ECDC_DMS_Project">
    <vt:lpwstr/>
  </property>
  <property fmtid="{D5CDD505-2E9C-101B-9397-08002B2CF9AE}" pid="11" name="ECDC_Subject_who">
    <vt:lpwstr/>
  </property>
  <property fmtid="{D5CDD505-2E9C-101B-9397-08002B2CF9AE}" pid="12" name="Meeting_x0020_Code">
    <vt:lpwstr/>
  </property>
  <property fmtid="{D5CDD505-2E9C-101B-9397-08002B2CF9AE}" pid="13" name="ECDC_Subject_what">
    <vt:lpwstr>40;#Topic Not Identified|1bc9b571-1e74-46ed-9b11-99937b1f373f</vt:lpwstr>
  </property>
  <property fmtid="{D5CDD505-2E9C-101B-9397-08002B2CF9AE}" pid="14" name="Meeting Code">
    <vt:lpwstr/>
  </property>
  <property fmtid="{D5CDD505-2E9C-101B-9397-08002B2CF9AE}" pid="15" name="Order">
    <vt:r8>1700</vt:r8>
  </property>
  <property fmtid="{D5CDD505-2E9C-101B-9397-08002B2CF9AE}" pid="16" name="ECDC_DMS_Organigramme">
    <vt:lpwstr/>
  </property>
  <property fmtid="{D5CDD505-2E9C-101B-9397-08002B2CF9AE}" pid="17" name="ECDC_DMS_Folder">
    <vt:lpwstr/>
  </property>
  <property fmtid="{D5CDD505-2E9C-101B-9397-08002B2CF9AE}" pid="18" name="DMS Product">
    <vt:lpwstr/>
  </property>
  <property fmtid="{D5CDD505-2E9C-101B-9397-08002B2CF9AE}" pid="19" name="h3136aeb2e0349ae8522f1f6199b333f">
    <vt:lpwstr/>
  </property>
  <property fmtid="{D5CDD505-2E9C-101B-9397-08002B2CF9AE}" pid="20" name="ECDC_DMS_Organigramme1">
    <vt:lpwstr/>
  </property>
  <property fmtid="{D5CDD505-2E9C-101B-9397-08002B2CF9AE}" pid="21" name="ECDC_IsPublic">
    <vt:bool>true</vt:bool>
  </property>
  <property fmtid="{D5CDD505-2E9C-101B-9397-08002B2CF9AE}" pid="22" name="_NewReviewCycle">
    <vt:lpwstr/>
  </property>
</Properties>
</file>